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80" r:id="rId8"/>
    <p:sldId id="262" r:id="rId9"/>
    <p:sldId id="281" r:id="rId10"/>
    <p:sldId id="264" r:id="rId11"/>
    <p:sldId id="292" r:id="rId12"/>
    <p:sldId id="263" r:id="rId13"/>
    <p:sldId id="283" r:id="rId14"/>
    <p:sldId id="265" r:id="rId15"/>
    <p:sldId id="284" r:id="rId16"/>
    <p:sldId id="267" r:id="rId17"/>
    <p:sldId id="266" r:id="rId18"/>
    <p:sldId id="285" r:id="rId19"/>
    <p:sldId id="277" r:id="rId20"/>
    <p:sldId id="269" r:id="rId21"/>
    <p:sldId id="270" r:id="rId22"/>
    <p:sldId id="271" r:id="rId23"/>
    <p:sldId id="289" r:id="rId24"/>
    <p:sldId id="272" r:id="rId25"/>
    <p:sldId id="287" r:id="rId26"/>
    <p:sldId id="273" r:id="rId27"/>
    <p:sldId id="290" r:id="rId28"/>
    <p:sldId id="274" r:id="rId29"/>
    <p:sldId id="276" r:id="rId30"/>
    <p:sldId id="278" r:id="rId31"/>
    <p:sldId id="275" r:id="rId32"/>
    <p:sldId id="291"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48"/>
  </p:normalViewPr>
  <p:slideViewPr>
    <p:cSldViewPr snapToGrid="0" snapToObjects="1">
      <p:cViewPr>
        <p:scale>
          <a:sx n="72" d="100"/>
          <a:sy n="72" d="100"/>
        </p:scale>
        <p:origin x="-2184" y="-10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EB7075-2D60-DB42-9E03-5C02838F36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FAC7D15D-4BE0-B840-9922-0253418104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1E3AEC22-950B-AE4B-A14A-30F9B2AD102A}"/>
              </a:ext>
            </a:extLst>
          </p:cNvPr>
          <p:cNvSpPr>
            <a:spLocks noGrp="1"/>
          </p:cNvSpPr>
          <p:nvPr>
            <p:ph type="dt" sz="half" idx="10"/>
          </p:nvPr>
        </p:nvSpPr>
        <p:spPr/>
        <p:txBody>
          <a:bodyPr/>
          <a:lstStyle/>
          <a:p>
            <a:fld id="{D04A6B9C-794F-E843-9C5B-DB7DF6C87E1F}" type="datetimeFigureOut">
              <a:rPr lang="en-US" smtClean="0"/>
              <a:t>24-06-10</a:t>
            </a:fld>
            <a:endParaRPr lang="en-US"/>
          </a:p>
        </p:txBody>
      </p:sp>
      <p:sp>
        <p:nvSpPr>
          <p:cNvPr id="5" name="Footer Placeholder 4">
            <a:extLst>
              <a:ext uri="{FF2B5EF4-FFF2-40B4-BE49-F238E27FC236}">
                <a16:creationId xmlns="" xmlns:a16="http://schemas.microsoft.com/office/drawing/2014/main" id="{D1CEB998-E7E1-9648-8F2E-464B39B22F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62248D4-9719-324D-B188-B5448BBB9084}"/>
              </a:ext>
            </a:extLst>
          </p:cNvPr>
          <p:cNvSpPr>
            <a:spLocks noGrp="1"/>
          </p:cNvSpPr>
          <p:nvPr>
            <p:ph type="sldNum" sz="quarter" idx="12"/>
          </p:nvPr>
        </p:nvSpPr>
        <p:spPr/>
        <p:txBody>
          <a:bodyPr/>
          <a:lstStyle/>
          <a:p>
            <a:fld id="{53DA2D52-66FD-4C48-A246-1ACFC0FF18B1}" type="slidenum">
              <a:rPr lang="en-US" smtClean="0"/>
              <a:t>‹#›</a:t>
            </a:fld>
            <a:endParaRPr lang="en-US"/>
          </a:p>
        </p:txBody>
      </p:sp>
    </p:spTree>
    <p:extLst>
      <p:ext uri="{BB962C8B-B14F-4D97-AF65-F5344CB8AC3E}">
        <p14:creationId xmlns:p14="http://schemas.microsoft.com/office/powerpoint/2010/main" val="1685264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FE4B77-5BAC-014C-810F-95EB0D5D11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7C8C18D0-62EF-7C46-B01B-B064DD93C2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130F760-BC90-8446-AB92-CD6988CDF0FD}"/>
              </a:ext>
            </a:extLst>
          </p:cNvPr>
          <p:cNvSpPr>
            <a:spLocks noGrp="1"/>
          </p:cNvSpPr>
          <p:nvPr>
            <p:ph type="dt" sz="half" idx="10"/>
          </p:nvPr>
        </p:nvSpPr>
        <p:spPr/>
        <p:txBody>
          <a:bodyPr/>
          <a:lstStyle/>
          <a:p>
            <a:fld id="{D04A6B9C-794F-E843-9C5B-DB7DF6C87E1F}" type="datetimeFigureOut">
              <a:rPr lang="en-US" smtClean="0"/>
              <a:t>24-06-10</a:t>
            </a:fld>
            <a:endParaRPr lang="en-US"/>
          </a:p>
        </p:txBody>
      </p:sp>
      <p:sp>
        <p:nvSpPr>
          <p:cNvPr id="5" name="Footer Placeholder 4">
            <a:extLst>
              <a:ext uri="{FF2B5EF4-FFF2-40B4-BE49-F238E27FC236}">
                <a16:creationId xmlns="" xmlns:a16="http://schemas.microsoft.com/office/drawing/2014/main" id="{FCE82966-0971-5645-BE99-17F7A4A934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A1A8C57-B542-014D-A807-5B577F979C4B}"/>
              </a:ext>
            </a:extLst>
          </p:cNvPr>
          <p:cNvSpPr>
            <a:spLocks noGrp="1"/>
          </p:cNvSpPr>
          <p:nvPr>
            <p:ph type="sldNum" sz="quarter" idx="12"/>
          </p:nvPr>
        </p:nvSpPr>
        <p:spPr/>
        <p:txBody>
          <a:bodyPr/>
          <a:lstStyle/>
          <a:p>
            <a:fld id="{53DA2D52-66FD-4C48-A246-1ACFC0FF18B1}" type="slidenum">
              <a:rPr lang="en-US" smtClean="0"/>
              <a:t>‹#›</a:t>
            </a:fld>
            <a:endParaRPr lang="en-US"/>
          </a:p>
        </p:txBody>
      </p:sp>
    </p:spTree>
    <p:extLst>
      <p:ext uri="{BB962C8B-B14F-4D97-AF65-F5344CB8AC3E}">
        <p14:creationId xmlns:p14="http://schemas.microsoft.com/office/powerpoint/2010/main" val="722582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995E8C98-06A1-A24E-9767-A99D9916561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199F1FCB-944D-CC48-A64C-9B0BA8A6E2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E0B7A99-F371-D545-9719-860F8939C756}"/>
              </a:ext>
            </a:extLst>
          </p:cNvPr>
          <p:cNvSpPr>
            <a:spLocks noGrp="1"/>
          </p:cNvSpPr>
          <p:nvPr>
            <p:ph type="dt" sz="half" idx="10"/>
          </p:nvPr>
        </p:nvSpPr>
        <p:spPr/>
        <p:txBody>
          <a:bodyPr/>
          <a:lstStyle/>
          <a:p>
            <a:fld id="{D04A6B9C-794F-E843-9C5B-DB7DF6C87E1F}" type="datetimeFigureOut">
              <a:rPr lang="en-US" smtClean="0"/>
              <a:t>24-06-10</a:t>
            </a:fld>
            <a:endParaRPr lang="en-US"/>
          </a:p>
        </p:txBody>
      </p:sp>
      <p:sp>
        <p:nvSpPr>
          <p:cNvPr id="5" name="Footer Placeholder 4">
            <a:extLst>
              <a:ext uri="{FF2B5EF4-FFF2-40B4-BE49-F238E27FC236}">
                <a16:creationId xmlns="" xmlns:a16="http://schemas.microsoft.com/office/drawing/2014/main" id="{1B7E7CFD-1D5E-7144-992F-67D8CF7B12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B086278-72D5-CE40-AE02-8D27CDF6AEC1}"/>
              </a:ext>
            </a:extLst>
          </p:cNvPr>
          <p:cNvSpPr>
            <a:spLocks noGrp="1"/>
          </p:cNvSpPr>
          <p:nvPr>
            <p:ph type="sldNum" sz="quarter" idx="12"/>
          </p:nvPr>
        </p:nvSpPr>
        <p:spPr/>
        <p:txBody>
          <a:bodyPr/>
          <a:lstStyle/>
          <a:p>
            <a:fld id="{53DA2D52-66FD-4C48-A246-1ACFC0FF18B1}" type="slidenum">
              <a:rPr lang="en-US" smtClean="0"/>
              <a:t>‹#›</a:t>
            </a:fld>
            <a:endParaRPr lang="en-US"/>
          </a:p>
        </p:txBody>
      </p:sp>
    </p:spTree>
    <p:extLst>
      <p:ext uri="{BB962C8B-B14F-4D97-AF65-F5344CB8AC3E}">
        <p14:creationId xmlns:p14="http://schemas.microsoft.com/office/powerpoint/2010/main" val="3850942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C8538F-E1FF-7449-BD7F-DC54724D91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A3A7DD1E-B0B4-1A4D-8CA1-633E5D4CAA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5F7611A-1037-FE43-BB1D-8157C2D24F2B}"/>
              </a:ext>
            </a:extLst>
          </p:cNvPr>
          <p:cNvSpPr>
            <a:spLocks noGrp="1"/>
          </p:cNvSpPr>
          <p:nvPr>
            <p:ph type="dt" sz="half" idx="10"/>
          </p:nvPr>
        </p:nvSpPr>
        <p:spPr/>
        <p:txBody>
          <a:bodyPr/>
          <a:lstStyle/>
          <a:p>
            <a:fld id="{D04A6B9C-794F-E843-9C5B-DB7DF6C87E1F}" type="datetimeFigureOut">
              <a:rPr lang="en-US" smtClean="0"/>
              <a:t>24-06-10</a:t>
            </a:fld>
            <a:endParaRPr lang="en-US"/>
          </a:p>
        </p:txBody>
      </p:sp>
      <p:sp>
        <p:nvSpPr>
          <p:cNvPr id="5" name="Footer Placeholder 4">
            <a:extLst>
              <a:ext uri="{FF2B5EF4-FFF2-40B4-BE49-F238E27FC236}">
                <a16:creationId xmlns="" xmlns:a16="http://schemas.microsoft.com/office/drawing/2014/main" id="{E761FC21-30E0-6145-B868-7D5229CC9A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4E92278-F528-8D4C-A9C3-6463AB391AAB}"/>
              </a:ext>
            </a:extLst>
          </p:cNvPr>
          <p:cNvSpPr>
            <a:spLocks noGrp="1"/>
          </p:cNvSpPr>
          <p:nvPr>
            <p:ph type="sldNum" sz="quarter" idx="12"/>
          </p:nvPr>
        </p:nvSpPr>
        <p:spPr/>
        <p:txBody>
          <a:bodyPr/>
          <a:lstStyle/>
          <a:p>
            <a:fld id="{53DA2D52-66FD-4C48-A246-1ACFC0FF18B1}" type="slidenum">
              <a:rPr lang="en-US" smtClean="0"/>
              <a:t>‹#›</a:t>
            </a:fld>
            <a:endParaRPr lang="en-US"/>
          </a:p>
        </p:txBody>
      </p:sp>
    </p:spTree>
    <p:extLst>
      <p:ext uri="{BB962C8B-B14F-4D97-AF65-F5344CB8AC3E}">
        <p14:creationId xmlns:p14="http://schemas.microsoft.com/office/powerpoint/2010/main" val="2995487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20AA84-43F2-744D-B97E-624902E42F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1ECDB9B8-AD8E-A140-8532-4E1ED4DD5F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99974DAC-1975-534B-A282-69556A5AE01A}"/>
              </a:ext>
            </a:extLst>
          </p:cNvPr>
          <p:cNvSpPr>
            <a:spLocks noGrp="1"/>
          </p:cNvSpPr>
          <p:nvPr>
            <p:ph type="dt" sz="half" idx="10"/>
          </p:nvPr>
        </p:nvSpPr>
        <p:spPr/>
        <p:txBody>
          <a:bodyPr/>
          <a:lstStyle/>
          <a:p>
            <a:fld id="{D04A6B9C-794F-E843-9C5B-DB7DF6C87E1F}" type="datetimeFigureOut">
              <a:rPr lang="en-US" smtClean="0"/>
              <a:t>24-06-10</a:t>
            </a:fld>
            <a:endParaRPr lang="en-US"/>
          </a:p>
        </p:txBody>
      </p:sp>
      <p:sp>
        <p:nvSpPr>
          <p:cNvPr id="5" name="Footer Placeholder 4">
            <a:extLst>
              <a:ext uri="{FF2B5EF4-FFF2-40B4-BE49-F238E27FC236}">
                <a16:creationId xmlns="" xmlns:a16="http://schemas.microsoft.com/office/drawing/2014/main" id="{51C5CECF-185E-4E49-A2A4-CC14ADE7C9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0136485-339C-C446-A18C-476E177F8719}"/>
              </a:ext>
            </a:extLst>
          </p:cNvPr>
          <p:cNvSpPr>
            <a:spLocks noGrp="1"/>
          </p:cNvSpPr>
          <p:nvPr>
            <p:ph type="sldNum" sz="quarter" idx="12"/>
          </p:nvPr>
        </p:nvSpPr>
        <p:spPr/>
        <p:txBody>
          <a:bodyPr/>
          <a:lstStyle/>
          <a:p>
            <a:fld id="{53DA2D52-66FD-4C48-A246-1ACFC0FF18B1}" type="slidenum">
              <a:rPr lang="en-US" smtClean="0"/>
              <a:t>‹#›</a:t>
            </a:fld>
            <a:endParaRPr lang="en-US"/>
          </a:p>
        </p:txBody>
      </p:sp>
    </p:spTree>
    <p:extLst>
      <p:ext uri="{BB962C8B-B14F-4D97-AF65-F5344CB8AC3E}">
        <p14:creationId xmlns:p14="http://schemas.microsoft.com/office/powerpoint/2010/main" val="1107709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F7E5608-925D-E249-BACD-BB9BDB1E57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F918B74A-693D-0142-B24C-8E9536D959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9C275DD0-8918-9C41-979D-974E9054E3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46CF3557-7F70-A141-9104-388E3D925679}"/>
              </a:ext>
            </a:extLst>
          </p:cNvPr>
          <p:cNvSpPr>
            <a:spLocks noGrp="1"/>
          </p:cNvSpPr>
          <p:nvPr>
            <p:ph type="dt" sz="half" idx="10"/>
          </p:nvPr>
        </p:nvSpPr>
        <p:spPr/>
        <p:txBody>
          <a:bodyPr/>
          <a:lstStyle/>
          <a:p>
            <a:fld id="{D04A6B9C-794F-E843-9C5B-DB7DF6C87E1F}" type="datetimeFigureOut">
              <a:rPr lang="en-US" smtClean="0"/>
              <a:t>24-06-10</a:t>
            </a:fld>
            <a:endParaRPr lang="en-US"/>
          </a:p>
        </p:txBody>
      </p:sp>
      <p:sp>
        <p:nvSpPr>
          <p:cNvPr id="6" name="Footer Placeholder 5">
            <a:extLst>
              <a:ext uri="{FF2B5EF4-FFF2-40B4-BE49-F238E27FC236}">
                <a16:creationId xmlns="" xmlns:a16="http://schemas.microsoft.com/office/drawing/2014/main" id="{E5B1CA16-920E-3B44-A320-9BC2D56C2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6C8D6E59-2C24-D442-B539-0027F2021EC7}"/>
              </a:ext>
            </a:extLst>
          </p:cNvPr>
          <p:cNvSpPr>
            <a:spLocks noGrp="1"/>
          </p:cNvSpPr>
          <p:nvPr>
            <p:ph type="sldNum" sz="quarter" idx="12"/>
          </p:nvPr>
        </p:nvSpPr>
        <p:spPr/>
        <p:txBody>
          <a:bodyPr/>
          <a:lstStyle/>
          <a:p>
            <a:fld id="{53DA2D52-66FD-4C48-A246-1ACFC0FF18B1}" type="slidenum">
              <a:rPr lang="en-US" smtClean="0"/>
              <a:t>‹#›</a:t>
            </a:fld>
            <a:endParaRPr lang="en-US"/>
          </a:p>
        </p:txBody>
      </p:sp>
    </p:spTree>
    <p:extLst>
      <p:ext uri="{BB962C8B-B14F-4D97-AF65-F5344CB8AC3E}">
        <p14:creationId xmlns:p14="http://schemas.microsoft.com/office/powerpoint/2010/main" val="39280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E5091C1-2222-0349-9026-ED793683144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C7AE932C-3227-DD46-A5F0-B281DEB0EF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F52B38F7-8653-7445-98DC-C54FBB8703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0FE699B7-3453-834D-986B-F155C597F6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387B9318-F531-F14F-B1B4-4D22EEC9A7E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15D02F8C-D869-804B-8790-8B01110DADFD}"/>
              </a:ext>
            </a:extLst>
          </p:cNvPr>
          <p:cNvSpPr>
            <a:spLocks noGrp="1"/>
          </p:cNvSpPr>
          <p:nvPr>
            <p:ph type="dt" sz="half" idx="10"/>
          </p:nvPr>
        </p:nvSpPr>
        <p:spPr/>
        <p:txBody>
          <a:bodyPr/>
          <a:lstStyle/>
          <a:p>
            <a:fld id="{D04A6B9C-794F-E843-9C5B-DB7DF6C87E1F}" type="datetimeFigureOut">
              <a:rPr lang="en-US" smtClean="0"/>
              <a:t>24-06-10</a:t>
            </a:fld>
            <a:endParaRPr lang="en-US"/>
          </a:p>
        </p:txBody>
      </p:sp>
      <p:sp>
        <p:nvSpPr>
          <p:cNvPr id="8" name="Footer Placeholder 7">
            <a:extLst>
              <a:ext uri="{FF2B5EF4-FFF2-40B4-BE49-F238E27FC236}">
                <a16:creationId xmlns="" xmlns:a16="http://schemas.microsoft.com/office/drawing/2014/main" id="{1D3E80F4-87FF-E84A-8AD9-E963FB4DA42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F3D3A1C4-3BD3-134B-BB90-1E6FA8F6A4A2}"/>
              </a:ext>
            </a:extLst>
          </p:cNvPr>
          <p:cNvSpPr>
            <a:spLocks noGrp="1"/>
          </p:cNvSpPr>
          <p:nvPr>
            <p:ph type="sldNum" sz="quarter" idx="12"/>
          </p:nvPr>
        </p:nvSpPr>
        <p:spPr/>
        <p:txBody>
          <a:bodyPr/>
          <a:lstStyle/>
          <a:p>
            <a:fld id="{53DA2D52-66FD-4C48-A246-1ACFC0FF18B1}" type="slidenum">
              <a:rPr lang="en-US" smtClean="0"/>
              <a:t>‹#›</a:t>
            </a:fld>
            <a:endParaRPr lang="en-US"/>
          </a:p>
        </p:txBody>
      </p:sp>
    </p:spTree>
    <p:extLst>
      <p:ext uri="{BB962C8B-B14F-4D97-AF65-F5344CB8AC3E}">
        <p14:creationId xmlns:p14="http://schemas.microsoft.com/office/powerpoint/2010/main" val="2942489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8D98CD-B464-DE4A-9D16-6B43C8F8E3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5010EE22-1E20-DD45-AF75-C9E7C4381AA9}"/>
              </a:ext>
            </a:extLst>
          </p:cNvPr>
          <p:cNvSpPr>
            <a:spLocks noGrp="1"/>
          </p:cNvSpPr>
          <p:nvPr>
            <p:ph type="dt" sz="half" idx="10"/>
          </p:nvPr>
        </p:nvSpPr>
        <p:spPr/>
        <p:txBody>
          <a:bodyPr/>
          <a:lstStyle/>
          <a:p>
            <a:fld id="{D04A6B9C-794F-E843-9C5B-DB7DF6C87E1F}" type="datetimeFigureOut">
              <a:rPr lang="en-US" smtClean="0"/>
              <a:t>24-06-10</a:t>
            </a:fld>
            <a:endParaRPr lang="en-US"/>
          </a:p>
        </p:txBody>
      </p:sp>
      <p:sp>
        <p:nvSpPr>
          <p:cNvPr id="4" name="Footer Placeholder 3">
            <a:extLst>
              <a:ext uri="{FF2B5EF4-FFF2-40B4-BE49-F238E27FC236}">
                <a16:creationId xmlns="" xmlns:a16="http://schemas.microsoft.com/office/drawing/2014/main" id="{B36F863A-A8E5-614D-AC7A-C377DEA91BE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97A67B81-5F98-BD49-A5AC-AD0A2A597DF0}"/>
              </a:ext>
            </a:extLst>
          </p:cNvPr>
          <p:cNvSpPr>
            <a:spLocks noGrp="1"/>
          </p:cNvSpPr>
          <p:nvPr>
            <p:ph type="sldNum" sz="quarter" idx="12"/>
          </p:nvPr>
        </p:nvSpPr>
        <p:spPr/>
        <p:txBody>
          <a:bodyPr/>
          <a:lstStyle/>
          <a:p>
            <a:fld id="{53DA2D52-66FD-4C48-A246-1ACFC0FF18B1}" type="slidenum">
              <a:rPr lang="en-US" smtClean="0"/>
              <a:t>‹#›</a:t>
            </a:fld>
            <a:endParaRPr lang="en-US"/>
          </a:p>
        </p:txBody>
      </p:sp>
    </p:spTree>
    <p:extLst>
      <p:ext uri="{BB962C8B-B14F-4D97-AF65-F5344CB8AC3E}">
        <p14:creationId xmlns:p14="http://schemas.microsoft.com/office/powerpoint/2010/main" val="1717628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FF9C5611-30E8-D042-B8AD-69CF09F9E9FD}"/>
              </a:ext>
            </a:extLst>
          </p:cNvPr>
          <p:cNvSpPr>
            <a:spLocks noGrp="1"/>
          </p:cNvSpPr>
          <p:nvPr>
            <p:ph type="dt" sz="half" idx="10"/>
          </p:nvPr>
        </p:nvSpPr>
        <p:spPr/>
        <p:txBody>
          <a:bodyPr/>
          <a:lstStyle/>
          <a:p>
            <a:fld id="{D04A6B9C-794F-E843-9C5B-DB7DF6C87E1F}" type="datetimeFigureOut">
              <a:rPr lang="en-US" smtClean="0"/>
              <a:t>24-06-10</a:t>
            </a:fld>
            <a:endParaRPr lang="en-US"/>
          </a:p>
        </p:txBody>
      </p:sp>
      <p:sp>
        <p:nvSpPr>
          <p:cNvPr id="3" name="Footer Placeholder 2">
            <a:extLst>
              <a:ext uri="{FF2B5EF4-FFF2-40B4-BE49-F238E27FC236}">
                <a16:creationId xmlns="" xmlns:a16="http://schemas.microsoft.com/office/drawing/2014/main" id="{137FC085-2E5D-2E41-B644-9895DA7F9D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DE5F3201-864D-F44F-9341-388B81188B3B}"/>
              </a:ext>
            </a:extLst>
          </p:cNvPr>
          <p:cNvSpPr>
            <a:spLocks noGrp="1"/>
          </p:cNvSpPr>
          <p:nvPr>
            <p:ph type="sldNum" sz="quarter" idx="12"/>
          </p:nvPr>
        </p:nvSpPr>
        <p:spPr/>
        <p:txBody>
          <a:bodyPr/>
          <a:lstStyle/>
          <a:p>
            <a:fld id="{53DA2D52-66FD-4C48-A246-1ACFC0FF18B1}" type="slidenum">
              <a:rPr lang="en-US" smtClean="0"/>
              <a:t>‹#›</a:t>
            </a:fld>
            <a:endParaRPr lang="en-US"/>
          </a:p>
        </p:txBody>
      </p:sp>
    </p:spTree>
    <p:extLst>
      <p:ext uri="{BB962C8B-B14F-4D97-AF65-F5344CB8AC3E}">
        <p14:creationId xmlns:p14="http://schemas.microsoft.com/office/powerpoint/2010/main" val="4225640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4D56305-FE10-554E-A8FB-B565866582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3040D60A-66D1-CE40-881A-77E40C09D8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178EFE22-A7F6-C54E-96ED-1D70AF5DD6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933FC598-1DEF-684C-A68A-45E9457FC725}"/>
              </a:ext>
            </a:extLst>
          </p:cNvPr>
          <p:cNvSpPr>
            <a:spLocks noGrp="1"/>
          </p:cNvSpPr>
          <p:nvPr>
            <p:ph type="dt" sz="half" idx="10"/>
          </p:nvPr>
        </p:nvSpPr>
        <p:spPr/>
        <p:txBody>
          <a:bodyPr/>
          <a:lstStyle/>
          <a:p>
            <a:fld id="{D04A6B9C-794F-E843-9C5B-DB7DF6C87E1F}" type="datetimeFigureOut">
              <a:rPr lang="en-US" smtClean="0"/>
              <a:t>24-06-10</a:t>
            </a:fld>
            <a:endParaRPr lang="en-US"/>
          </a:p>
        </p:txBody>
      </p:sp>
      <p:sp>
        <p:nvSpPr>
          <p:cNvPr id="6" name="Footer Placeholder 5">
            <a:extLst>
              <a:ext uri="{FF2B5EF4-FFF2-40B4-BE49-F238E27FC236}">
                <a16:creationId xmlns="" xmlns:a16="http://schemas.microsoft.com/office/drawing/2014/main" id="{ED3AAFD0-DFC8-274F-85F7-7988587C08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DA2BA8C9-FA8C-FA42-A021-8A6B86416146}"/>
              </a:ext>
            </a:extLst>
          </p:cNvPr>
          <p:cNvSpPr>
            <a:spLocks noGrp="1"/>
          </p:cNvSpPr>
          <p:nvPr>
            <p:ph type="sldNum" sz="quarter" idx="12"/>
          </p:nvPr>
        </p:nvSpPr>
        <p:spPr/>
        <p:txBody>
          <a:bodyPr/>
          <a:lstStyle/>
          <a:p>
            <a:fld id="{53DA2D52-66FD-4C48-A246-1ACFC0FF18B1}" type="slidenum">
              <a:rPr lang="en-US" smtClean="0"/>
              <a:t>‹#›</a:t>
            </a:fld>
            <a:endParaRPr lang="en-US"/>
          </a:p>
        </p:txBody>
      </p:sp>
    </p:spTree>
    <p:extLst>
      <p:ext uri="{BB962C8B-B14F-4D97-AF65-F5344CB8AC3E}">
        <p14:creationId xmlns:p14="http://schemas.microsoft.com/office/powerpoint/2010/main" val="1367344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990F3C9-B665-8D49-8C3D-0479DD7234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A1A0D9F0-26F9-A04B-B037-C9B0380EC3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846C11B8-9B5A-8446-B049-75BA9B2CB8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A1FF8CA1-E2B4-074C-A57C-C70E71596E53}"/>
              </a:ext>
            </a:extLst>
          </p:cNvPr>
          <p:cNvSpPr>
            <a:spLocks noGrp="1"/>
          </p:cNvSpPr>
          <p:nvPr>
            <p:ph type="dt" sz="half" idx="10"/>
          </p:nvPr>
        </p:nvSpPr>
        <p:spPr/>
        <p:txBody>
          <a:bodyPr/>
          <a:lstStyle/>
          <a:p>
            <a:fld id="{D04A6B9C-794F-E843-9C5B-DB7DF6C87E1F}" type="datetimeFigureOut">
              <a:rPr lang="en-US" smtClean="0"/>
              <a:t>24-06-10</a:t>
            </a:fld>
            <a:endParaRPr lang="en-US"/>
          </a:p>
        </p:txBody>
      </p:sp>
      <p:sp>
        <p:nvSpPr>
          <p:cNvPr id="6" name="Footer Placeholder 5">
            <a:extLst>
              <a:ext uri="{FF2B5EF4-FFF2-40B4-BE49-F238E27FC236}">
                <a16:creationId xmlns="" xmlns:a16="http://schemas.microsoft.com/office/drawing/2014/main" id="{A0465F60-40D1-BA4E-A74B-247265125C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5C2618E-BC95-2A40-B920-7AAC24F8D14B}"/>
              </a:ext>
            </a:extLst>
          </p:cNvPr>
          <p:cNvSpPr>
            <a:spLocks noGrp="1"/>
          </p:cNvSpPr>
          <p:nvPr>
            <p:ph type="sldNum" sz="quarter" idx="12"/>
          </p:nvPr>
        </p:nvSpPr>
        <p:spPr/>
        <p:txBody>
          <a:bodyPr/>
          <a:lstStyle/>
          <a:p>
            <a:fld id="{53DA2D52-66FD-4C48-A246-1ACFC0FF18B1}" type="slidenum">
              <a:rPr lang="en-US" smtClean="0"/>
              <a:t>‹#›</a:t>
            </a:fld>
            <a:endParaRPr lang="en-US"/>
          </a:p>
        </p:txBody>
      </p:sp>
    </p:spTree>
    <p:extLst>
      <p:ext uri="{BB962C8B-B14F-4D97-AF65-F5344CB8AC3E}">
        <p14:creationId xmlns:p14="http://schemas.microsoft.com/office/powerpoint/2010/main" val="107465829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F9AC3A05-5167-6E49-98E6-3EFC686D0C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217E8F99-4CB7-9543-A83A-CF2DA858CA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6A988CE-D6ED-0446-A757-2A35779AA6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4A6B9C-794F-E843-9C5B-DB7DF6C87E1F}" type="datetimeFigureOut">
              <a:rPr lang="en-US" smtClean="0"/>
              <a:t>24-06-10</a:t>
            </a:fld>
            <a:endParaRPr lang="en-US"/>
          </a:p>
        </p:txBody>
      </p:sp>
      <p:sp>
        <p:nvSpPr>
          <p:cNvPr id="5" name="Footer Placeholder 4">
            <a:extLst>
              <a:ext uri="{FF2B5EF4-FFF2-40B4-BE49-F238E27FC236}">
                <a16:creationId xmlns="" xmlns:a16="http://schemas.microsoft.com/office/drawing/2014/main" id="{9A1803ED-0A7B-4E40-A5D3-1DB03AC7B5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4F9335CC-5536-BC4F-A94D-27B885CDDF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DA2D52-66FD-4C48-A246-1ACFC0FF18B1}" type="slidenum">
              <a:rPr lang="en-US" smtClean="0"/>
              <a:t>‹#›</a:t>
            </a:fld>
            <a:endParaRPr lang="en-US"/>
          </a:p>
        </p:txBody>
      </p:sp>
    </p:spTree>
    <p:extLst>
      <p:ext uri="{BB962C8B-B14F-4D97-AF65-F5344CB8AC3E}">
        <p14:creationId xmlns:p14="http://schemas.microsoft.com/office/powerpoint/2010/main" val="1677162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9BD278F-97D4-8847-8558-D49E189A86A2}"/>
              </a:ext>
            </a:extLst>
          </p:cNvPr>
          <p:cNvSpPr>
            <a:spLocks noGrp="1"/>
          </p:cNvSpPr>
          <p:nvPr>
            <p:ph type="ctrTitle"/>
          </p:nvPr>
        </p:nvSpPr>
        <p:spPr/>
        <p:txBody>
          <a:bodyPr/>
          <a:lstStyle/>
          <a:p>
            <a:r>
              <a:rPr lang="en-US" dirty="0"/>
              <a:t>Aplastic Anemia</a:t>
            </a:r>
          </a:p>
        </p:txBody>
      </p:sp>
      <p:sp>
        <p:nvSpPr>
          <p:cNvPr id="3" name="Subtitle 2">
            <a:extLst>
              <a:ext uri="{FF2B5EF4-FFF2-40B4-BE49-F238E27FC236}">
                <a16:creationId xmlns="" xmlns:a16="http://schemas.microsoft.com/office/drawing/2014/main" id="{838189FC-309D-E54F-B6B1-081B94E7D31E}"/>
              </a:ext>
            </a:extLst>
          </p:cNvPr>
          <p:cNvSpPr>
            <a:spLocks noGrp="1"/>
          </p:cNvSpPr>
          <p:nvPr>
            <p:ph type="subTitle" idx="1"/>
          </p:nvPr>
        </p:nvSpPr>
        <p:spPr/>
        <p:txBody>
          <a:bodyPr/>
          <a:lstStyle/>
          <a:p>
            <a:r>
              <a:rPr lang="en-US" dirty="0"/>
              <a:t>Authors:  Dr. Nicola Goldberg &amp; Dr. James Kennedy</a:t>
            </a:r>
          </a:p>
          <a:p>
            <a:r>
              <a:rPr lang="en-US" dirty="0"/>
              <a:t>Sunnybrook Health Sciences Centre</a:t>
            </a:r>
          </a:p>
        </p:txBody>
      </p:sp>
    </p:spTree>
    <p:extLst>
      <p:ext uri="{BB962C8B-B14F-4D97-AF65-F5344CB8AC3E}">
        <p14:creationId xmlns:p14="http://schemas.microsoft.com/office/powerpoint/2010/main" val="308072179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38FEACC2-4FE9-7C49-BCBF-A81562ED5F65}"/>
              </a:ext>
            </a:extLst>
          </p:cNvPr>
          <p:cNvSpPr>
            <a:spLocks noGrp="1"/>
          </p:cNvSpPr>
          <p:nvPr>
            <p:ph type="title"/>
          </p:nvPr>
        </p:nvSpPr>
        <p:spPr/>
        <p:txBody>
          <a:bodyPr/>
          <a:lstStyle/>
          <a:p>
            <a:r>
              <a:rPr lang="en-US" dirty="0"/>
              <a:t>QUESTION 3</a:t>
            </a:r>
          </a:p>
        </p:txBody>
      </p:sp>
      <p:sp>
        <p:nvSpPr>
          <p:cNvPr id="5" name="Text Placeholder 4">
            <a:extLst>
              <a:ext uri="{FF2B5EF4-FFF2-40B4-BE49-F238E27FC236}">
                <a16:creationId xmlns="" xmlns:a16="http://schemas.microsoft.com/office/drawing/2014/main" id="{3D5763F2-704B-714D-8DC2-49DEDCB4F0D6}"/>
              </a:ext>
            </a:extLst>
          </p:cNvPr>
          <p:cNvSpPr>
            <a:spLocks noGrp="1"/>
          </p:cNvSpPr>
          <p:nvPr>
            <p:ph type="body" idx="1"/>
          </p:nvPr>
        </p:nvSpPr>
        <p:spPr/>
        <p:txBody>
          <a:bodyPr/>
          <a:lstStyle/>
          <a:p>
            <a:r>
              <a:rPr lang="en-US" dirty="0"/>
              <a:t> </a:t>
            </a:r>
            <a:r>
              <a:rPr lang="en-US" dirty="0" smtClean="0"/>
              <a:t>  Are you concerned by this patient’s cytogenetic and molecular abnormalities?  </a:t>
            </a:r>
            <a:endParaRPr lang="en-US" dirty="0"/>
          </a:p>
          <a:p>
            <a:r>
              <a:rPr lang="en-US" dirty="0" smtClean="0"/>
              <a:t>   Could this be </a:t>
            </a:r>
            <a:r>
              <a:rPr lang="en-US" dirty="0" err="1" smtClean="0"/>
              <a:t>hypoplastic</a:t>
            </a:r>
            <a:r>
              <a:rPr lang="en-US" dirty="0" smtClean="0"/>
              <a:t> MDS?</a:t>
            </a:r>
            <a:endParaRPr lang="en-US" dirty="0"/>
          </a:p>
        </p:txBody>
      </p:sp>
    </p:spTree>
    <p:extLst>
      <p:ext uri="{BB962C8B-B14F-4D97-AF65-F5344CB8AC3E}">
        <p14:creationId xmlns:p14="http://schemas.microsoft.com/office/powerpoint/2010/main" val="48718160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F73547-7AB4-F141-9EB3-49359DA39712}"/>
              </a:ext>
            </a:extLst>
          </p:cNvPr>
          <p:cNvSpPr>
            <a:spLocks noGrp="1"/>
          </p:cNvSpPr>
          <p:nvPr>
            <p:ph type="title"/>
          </p:nvPr>
        </p:nvSpPr>
        <p:spPr>
          <a:xfrm>
            <a:off x="585725" y="-114547"/>
            <a:ext cx="10515600" cy="1325563"/>
          </a:xfrm>
        </p:spPr>
        <p:txBody>
          <a:bodyPr>
            <a:normAutofit/>
          </a:bodyPr>
          <a:lstStyle/>
          <a:p>
            <a:r>
              <a:rPr lang="en-US" sz="3200" b="1" dirty="0"/>
              <a:t>Case 1: </a:t>
            </a:r>
            <a:r>
              <a:rPr lang="en-US" sz="3200" b="1" dirty="0"/>
              <a:t>B</a:t>
            </a:r>
            <a:r>
              <a:rPr lang="en-US" sz="3200" b="1" dirty="0" smtClean="0"/>
              <a:t>one marrow results</a:t>
            </a:r>
            <a:endParaRPr lang="en-US" sz="3200" b="1" dirty="0"/>
          </a:p>
        </p:txBody>
      </p:sp>
      <p:sp>
        <p:nvSpPr>
          <p:cNvPr id="3" name="Content Placeholder 2">
            <a:extLst>
              <a:ext uri="{FF2B5EF4-FFF2-40B4-BE49-F238E27FC236}">
                <a16:creationId xmlns="" xmlns:a16="http://schemas.microsoft.com/office/drawing/2014/main" id="{3B147C96-09A8-964F-9FCF-F7DC41D61464}"/>
              </a:ext>
            </a:extLst>
          </p:cNvPr>
          <p:cNvSpPr>
            <a:spLocks noGrp="1"/>
          </p:cNvSpPr>
          <p:nvPr>
            <p:ph idx="1"/>
          </p:nvPr>
        </p:nvSpPr>
        <p:spPr>
          <a:xfrm>
            <a:off x="756271" y="5834088"/>
            <a:ext cx="10263126" cy="1037110"/>
          </a:xfrm>
        </p:spPr>
        <p:txBody>
          <a:bodyPr>
            <a:normAutofit/>
          </a:bodyPr>
          <a:lstStyle/>
          <a:p>
            <a:pPr marL="0" indent="0">
              <a:buNone/>
            </a:pPr>
            <a:r>
              <a:rPr lang="en-US" sz="2000" b="1" dirty="0" err="1" smtClean="0"/>
              <a:t>Cytogenetics</a:t>
            </a:r>
            <a:r>
              <a:rPr lang="en-US" sz="2000" b="1" dirty="0" smtClean="0"/>
              <a:t>:  </a:t>
            </a:r>
            <a:r>
              <a:rPr lang="en-US" sz="2000" dirty="0" smtClean="0"/>
              <a:t>47, XX, +8 [3]; 46, XY [17]</a:t>
            </a:r>
          </a:p>
          <a:p>
            <a:pPr marL="0" indent="0">
              <a:buNone/>
            </a:pPr>
            <a:r>
              <a:rPr lang="en-US" sz="2000" b="1" dirty="0" smtClean="0"/>
              <a:t>NGS</a:t>
            </a:r>
            <a:r>
              <a:rPr lang="en-US" sz="2000" b="1" dirty="0"/>
              <a:t>:  </a:t>
            </a:r>
            <a:r>
              <a:rPr lang="en-US" sz="2000" dirty="0"/>
              <a:t>BCOR (NM_0011233852] c.2514dup p.(K839Qfs*5), VAF 10</a:t>
            </a:r>
            <a:r>
              <a:rPr lang="en-US" sz="2000" dirty="0" smtClean="0"/>
              <a:t>%</a:t>
            </a:r>
            <a:endParaRPr lang="en-US" sz="2000" dirty="0"/>
          </a:p>
        </p:txBody>
      </p:sp>
      <p:pic>
        <p:nvPicPr>
          <p:cNvPr id="4" name="Picture 3">
            <a:extLst>
              <a:ext uri="{FF2B5EF4-FFF2-40B4-BE49-F238E27FC236}">
                <a16:creationId xmlns="" xmlns:a16="http://schemas.microsoft.com/office/drawing/2014/main" id="{51052703-1550-9240-A746-6D419C393BF4}"/>
              </a:ext>
            </a:extLst>
          </p:cNvPr>
          <p:cNvPicPr>
            <a:picLocks noChangeAspect="1"/>
          </p:cNvPicPr>
          <p:nvPr/>
        </p:nvPicPr>
        <p:blipFill>
          <a:blip r:embed="rId2"/>
          <a:stretch>
            <a:fillRect/>
          </a:stretch>
        </p:blipFill>
        <p:spPr>
          <a:xfrm>
            <a:off x="5120602" y="1231503"/>
            <a:ext cx="6233198" cy="3782540"/>
          </a:xfrm>
          <a:prstGeom prst="rect">
            <a:avLst/>
          </a:prstGeom>
        </p:spPr>
      </p:pic>
      <p:sp>
        <p:nvSpPr>
          <p:cNvPr id="5" name="TextBox 4"/>
          <p:cNvSpPr txBox="1"/>
          <p:nvPr/>
        </p:nvSpPr>
        <p:spPr>
          <a:xfrm>
            <a:off x="8591949" y="5074022"/>
            <a:ext cx="3600051" cy="369332"/>
          </a:xfrm>
          <a:prstGeom prst="rect">
            <a:avLst/>
          </a:prstGeom>
          <a:noFill/>
        </p:spPr>
        <p:txBody>
          <a:bodyPr wrap="none" rtlCol="0">
            <a:spAutoFit/>
          </a:bodyPr>
          <a:lstStyle/>
          <a:p>
            <a:r>
              <a:rPr lang="en-US" i="1" dirty="0" smtClean="0"/>
              <a:t>Images courtesy of ASH Image Bank</a:t>
            </a:r>
            <a:endParaRPr lang="en-US" i="1" dirty="0"/>
          </a:p>
        </p:txBody>
      </p:sp>
      <p:sp>
        <p:nvSpPr>
          <p:cNvPr id="7" name="Content Placeholder 2">
            <a:extLst>
              <a:ext uri="{FF2B5EF4-FFF2-40B4-BE49-F238E27FC236}">
                <a16:creationId xmlns="" xmlns:a16="http://schemas.microsoft.com/office/drawing/2014/main" id="{3B147C96-09A8-964F-9FCF-F7DC41D61464}"/>
              </a:ext>
            </a:extLst>
          </p:cNvPr>
          <p:cNvSpPr txBox="1">
            <a:spLocks/>
          </p:cNvSpPr>
          <p:nvPr/>
        </p:nvSpPr>
        <p:spPr>
          <a:xfrm>
            <a:off x="585726" y="2450667"/>
            <a:ext cx="3823678" cy="12730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err="1" smtClean="0"/>
              <a:t>Hypocellular</a:t>
            </a:r>
            <a:r>
              <a:rPr lang="en-US" sz="2000" dirty="0" smtClean="0"/>
              <a:t> marrow (10%) with maturing </a:t>
            </a:r>
            <a:r>
              <a:rPr lang="en-US" sz="2000" dirty="0" err="1" smtClean="0"/>
              <a:t>trilineage</a:t>
            </a:r>
            <a:r>
              <a:rPr lang="en-US" sz="2000" dirty="0" smtClean="0"/>
              <a:t> hematopoiesis with no significant dysplasia, no increase in blasts, MF0</a:t>
            </a:r>
          </a:p>
        </p:txBody>
      </p:sp>
    </p:spTree>
    <p:extLst>
      <p:ext uri="{BB962C8B-B14F-4D97-AF65-F5344CB8AC3E}">
        <p14:creationId xmlns:p14="http://schemas.microsoft.com/office/powerpoint/2010/main" val="29386125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779" y="7273"/>
            <a:ext cx="10515600" cy="1325563"/>
          </a:xfrm>
        </p:spPr>
        <p:txBody>
          <a:bodyPr>
            <a:normAutofit/>
          </a:bodyPr>
          <a:lstStyle/>
          <a:p>
            <a:r>
              <a:rPr lang="en-US" sz="3200" b="1" dirty="0" err="1" smtClean="0"/>
              <a:t>Clonality</a:t>
            </a:r>
            <a:r>
              <a:rPr lang="en-US" sz="3200" b="1" dirty="0" smtClean="0"/>
              <a:t> in idiopathic aplastic anemia</a:t>
            </a:r>
            <a:endParaRPr lang="en-US" sz="3200" b="1" dirty="0"/>
          </a:p>
        </p:txBody>
      </p:sp>
      <p:sp>
        <p:nvSpPr>
          <p:cNvPr id="5" name="TextBox 4"/>
          <p:cNvSpPr txBox="1"/>
          <p:nvPr/>
        </p:nvSpPr>
        <p:spPr>
          <a:xfrm>
            <a:off x="757779" y="1431295"/>
            <a:ext cx="10515600" cy="4975722"/>
          </a:xfrm>
          <a:prstGeom prst="rect">
            <a:avLst/>
          </a:prstGeom>
          <a:noFill/>
        </p:spPr>
        <p:txBody>
          <a:bodyPr wrap="square" rtlCol="0">
            <a:spAutoFit/>
          </a:bodyPr>
          <a:lstStyle/>
          <a:p>
            <a:pPr marL="0" lvl="1" indent="271463">
              <a:buFont typeface="Arial"/>
              <a:buChar char="•"/>
            </a:pPr>
            <a:r>
              <a:rPr lang="en-US" sz="2000" dirty="0" smtClean="0"/>
              <a:t>Contraction of the stem cell pool results in </a:t>
            </a:r>
            <a:r>
              <a:rPr lang="en-US" sz="2000" dirty="0" err="1" smtClean="0"/>
              <a:t>oligoclonality</a:t>
            </a:r>
            <a:endParaRPr lang="en-US" sz="2000" dirty="0" smtClean="0"/>
          </a:p>
          <a:p>
            <a:pPr marL="0" lvl="1" indent="271463">
              <a:buFont typeface="Arial"/>
              <a:buChar char="•"/>
            </a:pPr>
            <a:endParaRPr lang="en-US" sz="2000" dirty="0" smtClean="0"/>
          </a:p>
          <a:p>
            <a:pPr marL="0" lvl="1" indent="271463">
              <a:buFont typeface="Arial"/>
              <a:buChar char="•"/>
            </a:pPr>
            <a:r>
              <a:rPr lang="en-US" sz="2000" b="1" dirty="0" err="1" smtClean="0"/>
              <a:t>Cytogenetics</a:t>
            </a:r>
            <a:r>
              <a:rPr lang="en-US" sz="2000" b="1" dirty="0" smtClean="0"/>
              <a:t>:</a:t>
            </a:r>
          </a:p>
          <a:p>
            <a:pPr marL="457200" lvl="2" indent="271463">
              <a:buFont typeface="Arial"/>
              <a:buChar char="•"/>
            </a:pPr>
            <a:r>
              <a:rPr lang="en-US" sz="2000" dirty="0" smtClean="0"/>
              <a:t>Majority of patients have normal karyotype at diagnosis</a:t>
            </a:r>
          </a:p>
          <a:p>
            <a:pPr marL="457200" lvl="2" indent="271463">
              <a:buFont typeface="Arial"/>
              <a:buChar char="•"/>
            </a:pPr>
            <a:r>
              <a:rPr lang="en-US" sz="2000" dirty="0"/>
              <a:t>5</a:t>
            </a:r>
            <a:r>
              <a:rPr lang="en-US" sz="2000" dirty="0" smtClean="0"/>
              <a:t>-15% have abnormal karyotype, most frequently </a:t>
            </a:r>
            <a:r>
              <a:rPr lang="en-US" sz="2000" dirty="0" err="1" smtClean="0"/>
              <a:t>trisomies</a:t>
            </a:r>
            <a:r>
              <a:rPr lang="en-US" sz="2000" dirty="0" smtClean="0"/>
              <a:t> (</a:t>
            </a:r>
            <a:r>
              <a:rPr lang="en-US" sz="2000" dirty="0" err="1" smtClean="0"/>
              <a:t>chr</a:t>
            </a:r>
            <a:r>
              <a:rPr lang="en-US" sz="2000" dirty="0" smtClean="0"/>
              <a:t> 6,8) of small clone </a:t>
            </a:r>
            <a:r>
              <a:rPr lang="en-US" sz="2000" dirty="0" smtClean="0"/>
              <a:t>size</a:t>
            </a:r>
            <a:endParaRPr lang="en-US" sz="2000" baseline="30000" dirty="0" smtClean="0"/>
          </a:p>
          <a:p>
            <a:pPr marL="457200" lvl="2"/>
            <a:endParaRPr lang="en-US" sz="2000" baseline="30000" dirty="0"/>
          </a:p>
          <a:p>
            <a:pPr marL="0" lvl="1" indent="271463">
              <a:buFont typeface="Arial"/>
              <a:buChar char="•"/>
            </a:pPr>
            <a:endParaRPr lang="en-US" sz="2000" dirty="0" smtClean="0"/>
          </a:p>
          <a:p>
            <a:pPr marL="0" lvl="1" indent="271463">
              <a:buFont typeface="Arial"/>
              <a:buChar char="•"/>
            </a:pPr>
            <a:r>
              <a:rPr lang="en-US" sz="2000" b="1" dirty="0" smtClean="0"/>
              <a:t>Other mutations:</a:t>
            </a:r>
          </a:p>
          <a:p>
            <a:pPr marL="457200" lvl="2" indent="271463">
              <a:buFont typeface="Arial"/>
              <a:buChar char="•"/>
            </a:pPr>
            <a:r>
              <a:rPr lang="en-US" sz="2000" dirty="0" smtClean="0"/>
              <a:t>Using standard myeloid gene panel:  1/3 of patients have </a:t>
            </a:r>
            <a:r>
              <a:rPr lang="en-US" sz="2000" dirty="0" smtClean="0"/>
              <a:t>mutations</a:t>
            </a:r>
            <a:endParaRPr lang="en-US" sz="2000" baseline="30000" dirty="0" smtClean="0"/>
          </a:p>
          <a:p>
            <a:pPr marL="457200" lvl="2" indent="271463">
              <a:buFont typeface="Arial"/>
              <a:buChar char="•"/>
            </a:pPr>
            <a:r>
              <a:rPr lang="en-US" sz="2000" dirty="0" smtClean="0"/>
              <a:t>Most frequently mutated genes:  </a:t>
            </a:r>
          </a:p>
          <a:p>
            <a:pPr marL="914400" lvl="3" indent="271463">
              <a:buFont typeface="Arial"/>
              <a:buChar char="•"/>
            </a:pPr>
            <a:r>
              <a:rPr lang="en-US" sz="2000" i="1" dirty="0" smtClean="0"/>
              <a:t>BCOR</a:t>
            </a:r>
            <a:r>
              <a:rPr lang="en-US" sz="2000" dirty="0" smtClean="0"/>
              <a:t> (9%), </a:t>
            </a:r>
            <a:r>
              <a:rPr lang="en-US" sz="2000" i="1" dirty="0" smtClean="0"/>
              <a:t>BCORL1</a:t>
            </a:r>
            <a:r>
              <a:rPr lang="en-US" sz="2000" dirty="0" smtClean="0"/>
              <a:t> (9%), </a:t>
            </a:r>
            <a:r>
              <a:rPr lang="en-US" sz="2000" i="1" dirty="0" smtClean="0"/>
              <a:t>DNMT3A</a:t>
            </a:r>
            <a:r>
              <a:rPr lang="en-US" sz="2000" dirty="0" smtClean="0"/>
              <a:t> (8%), </a:t>
            </a:r>
            <a:r>
              <a:rPr lang="en-US" sz="2000" i="1" dirty="0" smtClean="0"/>
              <a:t>ASXL1</a:t>
            </a:r>
            <a:r>
              <a:rPr lang="en-US" sz="2000" dirty="0" smtClean="0"/>
              <a:t> (6%)  </a:t>
            </a:r>
          </a:p>
          <a:p>
            <a:pPr marL="914400" lvl="3" indent="271463">
              <a:buFont typeface="Arial"/>
              <a:buChar char="•"/>
            </a:pPr>
            <a:r>
              <a:rPr lang="en-US" sz="2000" dirty="0" smtClean="0"/>
              <a:t>PIGA (7%) </a:t>
            </a:r>
            <a:r>
              <a:rPr lang="mr-IN" sz="2000" dirty="0" smtClean="0"/>
              <a:t>–</a:t>
            </a:r>
            <a:r>
              <a:rPr lang="en-US" sz="2000" dirty="0" smtClean="0"/>
              <a:t> leading to small PNH clones</a:t>
            </a:r>
          </a:p>
          <a:p>
            <a:pPr marL="457200" lvl="2" indent="271463">
              <a:buFont typeface="Arial"/>
              <a:buChar char="•"/>
            </a:pPr>
            <a:r>
              <a:rPr lang="en-US" sz="2000" dirty="0" smtClean="0"/>
              <a:t>Mutations at diagnosis tend to be present at low VAF (&lt;10%)</a:t>
            </a:r>
          </a:p>
          <a:p>
            <a:pPr marL="0" lvl="1" indent="271463">
              <a:buFont typeface="Arial"/>
              <a:buChar char="•"/>
            </a:pPr>
            <a:endParaRPr lang="en-US" sz="1600" dirty="0"/>
          </a:p>
          <a:p>
            <a:pPr marL="0" lvl="1" indent="271463">
              <a:buFont typeface="Arial"/>
              <a:buChar char="•"/>
            </a:pPr>
            <a:endParaRPr lang="en-US" sz="1600" dirty="0" smtClean="0"/>
          </a:p>
          <a:p>
            <a:pPr marL="457200" lvl="3"/>
            <a:endParaRPr lang="en-US" sz="1600" dirty="0" smtClean="0"/>
          </a:p>
          <a:p>
            <a:pPr lvl="2"/>
            <a:endParaRPr lang="en-US" sz="1600" dirty="0" smtClean="0"/>
          </a:p>
        </p:txBody>
      </p:sp>
    </p:spTree>
    <p:extLst>
      <p:ext uri="{BB962C8B-B14F-4D97-AF65-F5344CB8AC3E}">
        <p14:creationId xmlns:p14="http://schemas.microsoft.com/office/powerpoint/2010/main" val="384316404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2D3297C3-38A9-8446-B65D-86241E23BD5F}"/>
              </a:ext>
            </a:extLst>
          </p:cNvPr>
          <p:cNvSpPr>
            <a:spLocks noGrp="1"/>
          </p:cNvSpPr>
          <p:nvPr>
            <p:ph type="title"/>
          </p:nvPr>
        </p:nvSpPr>
        <p:spPr>
          <a:xfrm>
            <a:off x="838200" y="0"/>
            <a:ext cx="10515600" cy="1325563"/>
          </a:xfrm>
        </p:spPr>
        <p:txBody>
          <a:bodyPr>
            <a:normAutofit/>
          </a:bodyPr>
          <a:lstStyle/>
          <a:p>
            <a:r>
              <a:rPr lang="en-US" sz="3200" b="1" dirty="0" smtClean="0"/>
              <a:t>Key differential diagnosis of AA:  </a:t>
            </a:r>
            <a:r>
              <a:rPr lang="en-US" sz="3200" b="1" dirty="0" err="1" smtClean="0"/>
              <a:t>hypoplastic</a:t>
            </a:r>
            <a:r>
              <a:rPr lang="en-US" sz="3200" b="1" dirty="0" smtClean="0"/>
              <a:t> MDS</a:t>
            </a:r>
            <a:endParaRPr lang="en-US" sz="3200" b="1" dirty="0"/>
          </a:p>
        </p:txBody>
      </p:sp>
      <p:pic>
        <p:nvPicPr>
          <p:cNvPr id="6" name="Picture 5">
            <a:extLst>
              <a:ext uri="{FF2B5EF4-FFF2-40B4-BE49-F238E27FC236}">
                <a16:creationId xmlns="" xmlns:a16="http://schemas.microsoft.com/office/drawing/2014/main" id="{2557354A-F610-5745-AD91-D4A560C69B6B}"/>
              </a:ext>
            </a:extLst>
          </p:cNvPr>
          <p:cNvPicPr>
            <a:picLocks noChangeAspect="1"/>
          </p:cNvPicPr>
          <p:nvPr/>
        </p:nvPicPr>
        <p:blipFill>
          <a:blip r:embed="rId2"/>
          <a:stretch>
            <a:fillRect/>
          </a:stretch>
        </p:blipFill>
        <p:spPr>
          <a:xfrm>
            <a:off x="3851473" y="2423684"/>
            <a:ext cx="6047282" cy="2416328"/>
          </a:xfrm>
          <a:prstGeom prst="rect">
            <a:avLst/>
          </a:prstGeom>
        </p:spPr>
      </p:pic>
      <p:sp>
        <p:nvSpPr>
          <p:cNvPr id="5" name="TextBox 4"/>
          <p:cNvSpPr txBox="1"/>
          <p:nvPr/>
        </p:nvSpPr>
        <p:spPr>
          <a:xfrm>
            <a:off x="544638" y="1224783"/>
            <a:ext cx="9918608" cy="1015663"/>
          </a:xfrm>
          <a:prstGeom prst="rect">
            <a:avLst/>
          </a:prstGeom>
          <a:noFill/>
        </p:spPr>
        <p:txBody>
          <a:bodyPr wrap="square" rtlCol="0">
            <a:spAutoFit/>
          </a:bodyPr>
          <a:lstStyle/>
          <a:p>
            <a:pPr marL="0" lvl="1" indent="271463">
              <a:buFont typeface="Arial"/>
              <a:buChar char="•"/>
            </a:pPr>
            <a:r>
              <a:rPr lang="en-US" sz="2000" dirty="0" smtClean="0"/>
              <a:t>10-15% of MDS is </a:t>
            </a:r>
            <a:r>
              <a:rPr lang="en-US" sz="2000" dirty="0" err="1" smtClean="0"/>
              <a:t>hypoplastic</a:t>
            </a:r>
            <a:r>
              <a:rPr lang="en-US" sz="2000" dirty="0"/>
              <a:t> </a:t>
            </a:r>
            <a:r>
              <a:rPr lang="en-US" sz="2000" dirty="0" smtClean="0"/>
              <a:t>&amp; its distinction from AA is challenging</a:t>
            </a:r>
          </a:p>
          <a:p>
            <a:pPr marL="0" lvl="1" indent="271463">
              <a:buFont typeface="Arial"/>
              <a:buChar char="•"/>
            </a:pPr>
            <a:r>
              <a:rPr lang="en-US" sz="2000" dirty="0" smtClean="0"/>
              <a:t>Like </a:t>
            </a:r>
            <a:r>
              <a:rPr lang="en-US" sz="2000" dirty="0" smtClean="0"/>
              <a:t>AA, it can be associated with PNH clones and response to </a:t>
            </a:r>
            <a:r>
              <a:rPr lang="en-US" sz="2000" dirty="0" smtClean="0"/>
              <a:t>immunosuppression</a:t>
            </a:r>
            <a:endParaRPr lang="en-US" sz="2000" dirty="0"/>
          </a:p>
          <a:p>
            <a:pPr marL="0" lvl="1" indent="271463">
              <a:buFont typeface="Arial"/>
              <a:buChar char="•"/>
            </a:pPr>
            <a:r>
              <a:rPr lang="en-US" sz="2000" dirty="0" smtClean="0"/>
              <a:t>LH-score </a:t>
            </a:r>
            <a:r>
              <a:rPr lang="mr-IN" sz="2000" dirty="0" smtClean="0"/>
              <a:t>–</a:t>
            </a:r>
            <a:r>
              <a:rPr lang="en-US" sz="2000" dirty="0" smtClean="0"/>
              <a:t> a </a:t>
            </a:r>
            <a:r>
              <a:rPr lang="en-US" sz="2000" dirty="0" err="1" smtClean="0"/>
              <a:t>cyto</a:t>
            </a:r>
            <a:r>
              <a:rPr lang="en-US" sz="2000" dirty="0" smtClean="0"/>
              <a:t>-histological score to distinguish these 2 entities:</a:t>
            </a:r>
            <a:endParaRPr lang="en-US" sz="2000" dirty="0"/>
          </a:p>
        </p:txBody>
      </p:sp>
      <p:sp>
        <p:nvSpPr>
          <p:cNvPr id="7" name="TextBox 6"/>
          <p:cNvSpPr txBox="1"/>
          <p:nvPr/>
        </p:nvSpPr>
        <p:spPr>
          <a:xfrm>
            <a:off x="838200" y="2403528"/>
            <a:ext cx="2773653" cy="369332"/>
          </a:xfrm>
          <a:prstGeom prst="rect">
            <a:avLst/>
          </a:prstGeom>
          <a:noFill/>
        </p:spPr>
        <p:txBody>
          <a:bodyPr wrap="none" rtlCol="0">
            <a:spAutoFit/>
          </a:bodyPr>
          <a:lstStyle/>
          <a:p>
            <a:r>
              <a:rPr lang="en-US" i="1" dirty="0" smtClean="0"/>
              <a:t>Bono et al. Leukemia 2019:</a:t>
            </a:r>
            <a:endParaRPr lang="en-US" i="1" dirty="0"/>
          </a:p>
        </p:txBody>
      </p:sp>
      <p:sp>
        <p:nvSpPr>
          <p:cNvPr id="8" name="TextBox 7"/>
          <p:cNvSpPr txBox="1"/>
          <p:nvPr/>
        </p:nvSpPr>
        <p:spPr>
          <a:xfrm>
            <a:off x="697038" y="5096570"/>
            <a:ext cx="9918608" cy="1415772"/>
          </a:xfrm>
          <a:prstGeom prst="rect">
            <a:avLst/>
          </a:prstGeom>
          <a:noFill/>
        </p:spPr>
        <p:txBody>
          <a:bodyPr wrap="square" rtlCol="0">
            <a:spAutoFit/>
          </a:bodyPr>
          <a:lstStyle/>
          <a:p>
            <a:pPr marL="0" lvl="1" indent="271463">
              <a:buFont typeface="Arial"/>
              <a:buChar char="•"/>
            </a:pPr>
            <a:r>
              <a:rPr lang="en-CA" sz="2000" b="1" dirty="0" smtClean="0"/>
              <a:t>Can </a:t>
            </a:r>
            <a:r>
              <a:rPr lang="en-CA" sz="2000" b="1" dirty="0" err="1" smtClean="0"/>
              <a:t>cytogenetics</a:t>
            </a:r>
            <a:r>
              <a:rPr lang="en-CA" sz="2000" b="1" dirty="0" smtClean="0"/>
              <a:t> / molecular help?  Yes &amp; no </a:t>
            </a:r>
            <a:r>
              <a:rPr lang="mr-IN" sz="2000" b="1" dirty="0" smtClean="0"/>
              <a:t>…</a:t>
            </a:r>
            <a:r>
              <a:rPr lang="en-CA" sz="2000" b="1" dirty="0" smtClean="0"/>
              <a:t>.</a:t>
            </a:r>
          </a:p>
          <a:p>
            <a:pPr marL="0" lvl="1"/>
            <a:endParaRPr lang="en-CA" sz="600" b="1" dirty="0" smtClean="0"/>
          </a:p>
          <a:p>
            <a:pPr marL="457200" lvl="2" indent="271463">
              <a:buFont typeface="Arial"/>
              <a:buChar char="•"/>
            </a:pPr>
            <a:r>
              <a:rPr lang="en-CA" sz="2000" dirty="0" smtClean="0"/>
              <a:t>Abnormal karyotype, large clones more common with </a:t>
            </a:r>
            <a:r>
              <a:rPr lang="en-CA" sz="2000" dirty="0" err="1" smtClean="0"/>
              <a:t>hMDS</a:t>
            </a:r>
            <a:endParaRPr lang="en-CA" sz="2000" dirty="0" smtClean="0"/>
          </a:p>
          <a:p>
            <a:pPr marL="457200" lvl="2" indent="271463">
              <a:buFont typeface="Arial"/>
              <a:buChar char="•"/>
            </a:pPr>
            <a:r>
              <a:rPr lang="en-CA" sz="2000" dirty="0" smtClean="0"/>
              <a:t>In </a:t>
            </a:r>
            <a:r>
              <a:rPr lang="en-CA" sz="2000" dirty="0" err="1" smtClean="0"/>
              <a:t>hMDS</a:t>
            </a:r>
            <a:r>
              <a:rPr lang="en-CA" sz="2000" dirty="0" smtClean="0"/>
              <a:t>:  higher mutational burden (VAF, # mutations); </a:t>
            </a:r>
          </a:p>
          <a:p>
            <a:pPr marL="457200" lvl="2" indent="271463">
              <a:buFont typeface="Arial"/>
              <a:buChar char="•"/>
            </a:pPr>
            <a:r>
              <a:rPr lang="en-CA" sz="2000" dirty="0" smtClean="0"/>
              <a:t>Certain mutations not seen in AA:  </a:t>
            </a:r>
            <a:r>
              <a:rPr lang="en-CA" sz="2000" dirty="0" err="1"/>
              <a:t>s</a:t>
            </a:r>
            <a:r>
              <a:rPr lang="en-CA" sz="2000" dirty="0" err="1" smtClean="0"/>
              <a:t>pliceosome</a:t>
            </a:r>
            <a:r>
              <a:rPr lang="en-CA" sz="2000" dirty="0" smtClean="0"/>
              <a:t>, </a:t>
            </a:r>
            <a:r>
              <a:rPr lang="en-CA" sz="2000" i="1" dirty="0" smtClean="0"/>
              <a:t>RUNX1</a:t>
            </a:r>
            <a:endParaRPr lang="en-US" sz="2000" i="1" dirty="0"/>
          </a:p>
        </p:txBody>
      </p:sp>
    </p:spTree>
    <p:extLst>
      <p:ext uri="{BB962C8B-B14F-4D97-AF65-F5344CB8AC3E}">
        <p14:creationId xmlns:p14="http://schemas.microsoft.com/office/powerpoint/2010/main" val="30884054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396ECEA8-3DE1-4440-B81B-0452A4CED175}"/>
              </a:ext>
            </a:extLst>
          </p:cNvPr>
          <p:cNvSpPr>
            <a:spLocks noGrp="1"/>
          </p:cNvSpPr>
          <p:nvPr>
            <p:ph type="title"/>
          </p:nvPr>
        </p:nvSpPr>
        <p:spPr/>
        <p:txBody>
          <a:bodyPr/>
          <a:lstStyle/>
          <a:p>
            <a:r>
              <a:rPr lang="en-US" dirty="0"/>
              <a:t>QUESTION 4</a:t>
            </a:r>
          </a:p>
        </p:txBody>
      </p:sp>
      <p:sp>
        <p:nvSpPr>
          <p:cNvPr id="5" name="Text Placeholder 4">
            <a:extLst>
              <a:ext uri="{FF2B5EF4-FFF2-40B4-BE49-F238E27FC236}">
                <a16:creationId xmlns="" xmlns:a16="http://schemas.microsoft.com/office/drawing/2014/main" id="{B1D55C6D-39A6-954A-A93E-7326499040E9}"/>
              </a:ext>
            </a:extLst>
          </p:cNvPr>
          <p:cNvSpPr>
            <a:spLocks noGrp="1"/>
          </p:cNvSpPr>
          <p:nvPr>
            <p:ph type="body" idx="1"/>
          </p:nvPr>
        </p:nvSpPr>
        <p:spPr/>
        <p:txBody>
          <a:bodyPr/>
          <a:lstStyle/>
          <a:p>
            <a:r>
              <a:rPr lang="en-US" dirty="0"/>
              <a:t>How would you classify the severity of her aplastic anemia and why does it matter?</a:t>
            </a:r>
          </a:p>
        </p:txBody>
      </p:sp>
    </p:spTree>
    <p:extLst>
      <p:ext uri="{BB962C8B-B14F-4D97-AF65-F5344CB8AC3E}">
        <p14:creationId xmlns:p14="http://schemas.microsoft.com/office/powerpoint/2010/main" val="244869970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93719" y="1575646"/>
            <a:ext cx="8302273" cy="4893648"/>
          </a:xfrm>
          <a:prstGeom prst="rect">
            <a:avLst/>
          </a:prstGeom>
          <a:noFill/>
        </p:spPr>
        <p:txBody>
          <a:bodyPr wrap="none" rtlCol="0">
            <a:spAutoFit/>
          </a:bodyPr>
          <a:lstStyle/>
          <a:p>
            <a:pPr marL="285750" indent="-285750">
              <a:buFont typeface="Arial"/>
              <a:buChar char="•"/>
            </a:pPr>
            <a:r>
              <a:rPr lang="en-US" sz="2000" dirty="0" smtClean="0"/>
              <a:t> </a:t>
            </a:r>
            <a:r>
              <a:rPr lang="en-US" sz="2000" b="1" dirty="0" smtClean="0"/>
              <a:t>Severe aplastic anemia - </a:t>
            </a:r>
            <a:r>
              <a:rPr lang="en-US" sz="2000" dirty="0" err="1" smtClean="0"/>
              <a:t>Camitta</a:t>
            </a:r>
            <a:r>
              <a:rPr lang="en-US" sz="2000" dirty="0" smtClean="0"/>
              <a:t> criteria (1976):</a:t>
            </a:r>
          </a:p>
          <a:p>
            <a:r>
              <a:rPr lang="en-US" sz="2000" dirty="0" smtClean="0"/>
              <a:t> </a:t>
            </a:r>
          </a:p>
          <a:p>
            <a:pPr marL="742950" lvl="1" indent="-285750">
              <a:buFont typeface="Arial"/>
              <a:buChar char="•"/>
            </a:pPr>
            <a:r>
              <a:rPr lang="en-US" sz="2000" dirty="0" smtClean="0"/>
              <a:t>BM cellularity &lt; 25% or 25-50% with &lt;30% residual hematopoietic cells</a:t>
            </a:r>
          </a:p>
          <a:p>
            <a:pPr marL="742950" lvl="1" indent="-285750">
              <a:buFont typeface="Arial"/>
              <a:buChar char="•"/>
            </a:pPr>
            <a:r>
              <a:rPr lang="en-US" sz="2000" dirty="0" smtClean="0"/>
              <a:t>2 out of 3 of:</a:t>
            </a:r>
          </a:p>
          <a:p>
            <a:pPr marL="1200150" lvl="2" indent="-285750">
              <a:buFont typeface="Arial"/>
              <a:buChar char="•"/>
            </a:pPr>
            <a:r>
              <a:rPr lang="en-US" sz="2000" dirty="0" smtClean="0"/>
              <a:t>PMN &lt; 0.5 x 10</a:t>
            </a:r>
            <a:r>
              <a:rPr lang="en-US" sz="2000" baseline="30000" dirty="0" smtClean="0"/>
              <a:t>9</a:t>
            </a:r>
            <a:r>
              <a:rPr lang="en-US" sz="2000" dirty="0" smtClean="0"/>
              <a:t>/L</a:t>
            </a:r>
          </a:p>
          <a:p>
            <a:pPr marL="1200150" lvl="2" indent="-285750">
              <a:buFont typeface="Arial"/>
              <a:buChar char="•"/>
            </a:pPr>
            <a:r>
              <a:rPr lang="en-US" sz="2000" dirty="0" smtClean="0"/>
              <a:t>PLT &lt; 20 x 10</a:t>
            </a:r>
            <a:r>
              <a:rPr lang="en-US" sz="2000" baseline="30000" dirty="0" smtClean="0"/>
              <a:t>9</a:t>
            </a:r>
            <a:r>
              <a:rPr lang="en-US" sz="2000" dirty="0" smtClean="0"/>
              <a:t>/L</a:t>
            </a:r>
          </a:p>
          <a:p>
            <a:pPr marL="1200150" lvl="2" indent="-285750">
              <a:buFont typeface="Arial"/>
              <a:buChar char="•"/>
            </a:pPr>
            <a:r>
              <a:rPr lang="en-US" sz="2000" dirty="0" smtClean="0"/>
              <a:t>Reticulocytes &lt; 60 x 10</a:t>
            </a:r>
            <a:r>
              <a:rPr lang="en-US" sz="2000" baseline="30000" dirty="0" smtClean="0"/>
              <a:t>9</a:t>
            </a:r>
            <a:r>
              <a:rPr lang="en-US" sz="2000" dirty="0" smtClean="0"/>
              <a:t>/L (using an automated reticulocyte count)</a:t>
            </a:r>
          </a:p>
          <a:p>
            <a:pPr lvl="2"/>
            <a:endParaRPr lang="en-US" sz="2000" dirty="0" smtClean="0"/>
          </a:p>
          <a:p>
            <a:pPr lvl="1"/>
            <a:endParaRPr lang="en-US" sz="2000" dirty="0"/>
          </a:p>
          <a:p>
            <a:pPr marL="285750" indent="-285750">
              <a:buFont typeface="Arial"/>
              <a:buChar char="•"/>
            </a:pPr>
            <a:r>
              <a:rPr lang="en-US" sz="2000" b="1" dirty="0" smtClean="0"/>
              <a:t>Very severe aplastic anemia </a:t>
            </a:r>
            <a:r>
              <a:rPr lang="mr-IN" sz="2000" b="1" dirty="0" smtClean="0"/>
              <a:t>–</a:t>
            </a:r>
            <a:r>
              <a:rPr lang="en-US" sz="2000" b="1" dirty="0" smtClean="0"/>
              <a:t> </a:t>
            </a:r>
            <a:r>
              <a:rPr lang="en-US" sz="2000" dirty="0" err="1" smtClean="0"/>
              <a:t>Bacigalupo</a:t>
            </a:r>
            <a:r>
              <a:rPr lang="en-US" sz="2000" dirty="0" smtClean="0"/>
              <a:t> criteria (1988)</a:t>
            </a:r>
          </a:p>
          <a:p>
            <a:pPr marL="742950" lvl="1" indent="-285750">
              <a:buFont typeface="Arial"/>
              <a:buChar char="•"/>
            </a:pPr>
            <a:r>
              <a:rPr lang="en-US" sz="2000" dirty="0" smtClean="0"/>
              <a:t>Same as </a:t>
            </a:r>
            <a:r>
              <a:rPr lang="en-US" sz="2000" dirty="0" err="1" smtClean="0"/>
              <a:t>Camitta</a:t>
            </a:r>
            <a:r>
              <a:rPr lang="en-US" sz="2000" dirty="0" smtClean="0"/>
              <a:t> for SAA, but PMN &lt; 0.2 x 10</a:t>
            </a:r>
            <a:r>
              <a:rPr lang="en-US" sz="2000" baseline="30000" dirty="0" smtClean="0"/>
              <a:t>9</a:t>
            </a:r>
            <a:r>
              <a:rPr lang="en-US" sz="2000" dirty="0" smtClean="0"/>
              <a:t>/</a:t>
            </a:r>
            <a:r>
              <a:rPr lang="en-US" sz="2000" dirty="0" smtClean="0"/>
              <a:t>L</a:t>
            </a:r>
          </a:p>
          <a:p>
            <a:pPr marL="742950" lvl="1" indent="-285750">
              <a:buFont typeface="Arial"/>
              <a:buChar char="•"/>
            </a:pPr>
            <a:endParaRPr lang="en-US" sz="2000" dirty="0"/>
          </a:p>
          <a:p>
            <a:pPr marL="742950" lvl="1" indent="-285750">
              <a:buFont typeface="Arial"/>
              <a:buChar char="•"/>
            </a:pPr>
            <a:endParaRPr lang="en-US" sz="2000" dirty="0" smtClean="0"/>
          </a:p>
          <a:p>
            <a:pPr marL="285750" indent="-285750">
              <a:buFont typeface="Arial"/>
              <a:buChar char="•"/>
            </a:pPr>
            <a:r>
              <a:rPr lang="en-US" sz="2000" dirty="0" smtClean="0"/>
              <a:t>SAA and VSAA merit immediate treatment</a:t>
            </a:r>
            <a:endParaRPr lang="en-US" sz="2000" dirty="0" smtClean="0"/>
          </a:p>
          <a:p>
            <a:pPr lvl="1"/>
            <a:endParaRPr lang="en-US" sz="1600" dirty="0" smtClean="0"/>
          </a:p>
          <a:p>
            <a:pPr lvl="2"/>
            <a:endParaRPr lang="en-US" sz="1600" dirty="0" smtClean="0"/>
          </a:p>
        </p:txBody>
      </p:sp>
      <p:sp>
        <p:nvSpPr>
          <p:cNvPr id="7" name="Title 3">
            <a:extLst>
              <a:ext uri="{FF2B5EF4-FFF2-40B4-BE49-F238E27FC236}">
                <a16:creationId xmlns="" xmlns:a16="http://schemas.microsoft.com/office/drawing/2014/main" id="{2D3297C3-38A9-8446-B65D-86241E23BD5F}"/>
              </a:ext>
            </a:extLst>
          </p:cNvPr>
          <p:cNvSpPr>
            <a:spLocks noGrp="1"/>
          </p:cNvSpPr>
          <p:nvPr>
            <p:ph type="title"/>
          </p:nvPr>
        </p:nvSpPr>
        <p:spPr>
          <a:xfrm>
            <a:off x="838200" y="-120936"/>
            <a:ext cx="10515600" cy="1325563"/>
          </a:xfrm>
        </p:spPr>
        <p:txBody>
          <a:bodyPr>
            <a:normAutofit/>
          </a:bodyPr>
          <a:lstStyle/>
          <a:p>
            <a:r>
              <a:rPr lang="en-US" sz="3200" b="1" dirty="0" smtClean="0"/>
              <a:t>Grading the severity of AA</a:t>
            </a:r>
            <a:endParaRPr lang="en-US" sz="3200" b="1" dirty="0"/>
          </a:p>
        </p:txBody>
      </p:sp>
    </p:spTree>
    <p:extLst>
      <p:ext uri="{BB962C8B-B14F-4D97-AF65-F5344CB8AC3E}">
        <p14:creationId xmlns:p14="http://schemas.microsoft.com/office/powerpoint/2010/main" val="26747108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A9EAB90-8F74-5A4C-B415-47B012D9C610}"/>
              </a:ext>
            </a:extLst>
          </p:cNvPr>
          <p:cNvSpPr>
            <a:spLocks noGrp="1"/>
          </p:cNvSpPr>
          <p:nvPr>
            <p:ph type="title"/>
          </p:nvPr>
        </p:nvSpPr>
        <p:spPr/>
        <p:txBody>
          <a:bodyPr/>
          <a:lstStyle/>
          <a:p>
            <a:r>
              <a:rPr lang="en-US" dirty="0"/>
              <a:t>QUESTION 5</a:t>
            </a:r>
          </a:p>
        </p:txBody>
      </p:sp>
      <p:sp>
        <p:nvSpPr>
          <p:cNvPr id="3" name="Text Placeholder 2">
            <a:extLst>
              <a:ext uri="{FF2B5EF4-FFF2-40B4-BE49-F238E27FC236}">
                <a16:creationId xmlns="" xmlns:a16="http://schemas.microsoft.com/office/drawing/2014/main" id="{B60B1FD8-45E4-5F40-88BF-67B1D29D064D}"/>
              </a:ext>
            </a:extLst>
          </p:cNvPr>
          <p:cNvSpPr>
            <a:spLocks noGrp="1"/>
          </p:cNvSpPr>
          <p:nvPr>
            <p:ph type="body" idx="1"/>
          </p:nvPr>
        </p:nvSpPr>
        <p:spPr/>
        <p:txBody>
          <a:bodyPr/>
          <a:lstStyle/>
          <a:p>
            <a:r>
              <a:rPr lang="en-US" dirty="0"/>
              <a:t>How would you treat her very severe aplastic anemia? </a:t>
            </a:r>
          </a:p>
        </p:txBody>
      </p:sp>
    </p:spTree>
    <p:extLst>
      <p:ext uri="{BB962C8B-B14F-4D97-AF65-F5344CB8AC3E}">
        <p14:creationId xmlns:p14="http://schemas.microsoft.com/office/powerpoint/2010/main" val="62036753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F93A6CA9-CB8C-CE4B-B12E-E3BF18BE167B}"/>
              </a:ext>
            </a:extLst>
          </p:cNvPr>
          <p:cNvSpPr>
            <a:spLocks noGrp="1"/>
          </p:cNvSpPr>
          <p:nvPr>
            <p:ph type="title"/>
          </p:nvPr>
        </p:nvSpPr>
        <p:spPr>
          <a:xfrm>
            <a:off x="541337" y="-84824"/>
            <a:ext cx="11481616" cy="1325563"/>
          </a:xfrm>
        </p:spPr>
        <p:txBody>
          <a:bodyPr>
            <a:normAutofit/>
          </a:bodyPr>
          <a:lstStyle/>
          <a:p>
            <a:r>
              <a:rPr lang="en-US" sz="3200" b="1" dirty="0" smtClean="0"/>
              <a:t>Severe Aplastic </a:t>
            </a:r>
            <a:r>
              <a:rPr lang="en-US" sz="3200" b="1" dirty="0"/>
              <a:t>Anemia </a:t>
            </a:r>
            <a:r>
              <a:rPr lang="en-US" sz="3200" b="1" dirty="0" smtClean="0"/>
              <a:t>Management </a:t>
            </a:r>
            <a:r>
              <a:rPr lang="mr-IN" sz="3200" b="1" dirty="0" smtClean="0"/>
              <a:t>–</a:t>
            </a:r>
            <a:r>
              <a:rPr lang="en-US" sz="3200" b="1" dirty="0" smtClean="0"/>
              <a:t> </a:t>
            </a:r>
            <a:r>
              <a:rPr lang="en-US" sz="3200" b="1" dirty="0" smtClean="0"/>
              <a:t>2023 </a:t>
            </a:r>
            <a:r>
              <a:rPr lang="en-US" sz="3200" b="1" dirty="0" smtClean="0"/>
              <a:t>Guidelines</a:t>
            </a:r>
            <a:endParaRPr lang="en-US" sz="3200" b="1" dirty="0"/>
          </a:p>
        </p:txBody>
      </p:sp>
      <p:pic>
        <p:nvPicPr>
          <p:cNvPr id="2" name="Picture 1" descr="Screen Shot 2024-06-11 at 12.15.39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2661" y="1240739"/>
            <a:ext cx="8677705" cy="4281548"/>
          </a:xfrm>
          <a:prstGeom prst="rect">
            <a:avLst/>
          </a:prstGeom>
        </p:spPr>
      </p:pic>
      <p:sp>
        <p:nvSpPr>
          <p:cNvPr id="3" name="TextBox 2"/>
          <p:cNvSpPr txBox="1"/>
          <p:nvPr/>
        </p:nvSpPr>
        <p:spPr>
          <a:xfrm>
            <a:off x="9226594" y="6483692"/>
            <a:ext cx="2884549" cy="369332"/>
          </a:xfrm>
          <a:prstGeom prst="rect">
            <a:avLst/>
          </a:prstGeom>
          <a:noFill/>
        </p:spPr>
        <p:txBody>
          <a:bodyPr wrap="none" rtlCol="0">
            <a:spAutoFit/>
          </a:bodyPr>
          <a:lstStyle/>
          <a:p>
            <a:r>
              <a:rPr lang="en-US" dirty="0" err="1" smtClean="0"/>
              <a:t>Kulasekararaj</a:t>
            </a:r>
            <a:r>
              <a:rPr lang="en-US" dirty="0" smtClean="0"/>
              <a:t> </a:t>
            </a:r>
            <a:r>
              <a:rPr lang="en-US" i="1" dirty="0" smtClean="0"/>
              <a:t>et al. </a:t>
            </a:r>
            <a:r>
              <a:rPr lang="en-US" dirty="0" smtClean="0"/>
              <a:t>BJH 2023</a:t>
            </a:r>
            <a:endParaRPr lang="en-US" dirty="0"/>
          </a:p>
        </p:txBody>
      </p:sp>
      <p:sp>
        <p:nvSpPr>
          <p:cNvPr id="7" name="TextBox 6"/>
          <p:cNvSpPr txBox="1"/>
          <p:nvPr/>
        </p:nvSpPr>
        <p:spPr>
          <a:xfrm>
            <a:off x="628684" y="5942454"/>
            <a:ext cx="10871040" cy="400110"/>
          </a:xfrm>
          <a:prstGeom prst="rect">
            <a:avLst/>
          </a:prstGeom>
          <a:noFill/>
        </p:spPr>
        <p:txBody>
          <a:bodyPr wrap="square" rtlCol="0">
            <a:spAutoFit/>
          </a:bodyPr>
          <a:lstStyle/>
          <a:p>
            <a:pPr marL="457200" lvl="2" indent="271463">
              <a:buFont typeface="Arial"/>
              <a:buChar char="•"/>
            </a:pPr>
            <a:r>
              <a:rPr lang="en-CA" sz="2000" dirty="0" smtClean="0"/>
              <a:t>Management is based on</a:t>
            </a:r>
            <a:r>
              <a:rPr lang="en-CA" sz="2000" b="1" dirty="0" smtClean="0"/>
              <a:t> (1) </a:t>
            </a:r>
            <a:r>
              <a:rPr lang="en-CA" sz="2000" dirty="0" smtClean="0"/>
              <a:t>severity  </a:t>
            </a:r>
            <a:r>
              <a:rPr lang="en-CA" sz="2000" b="1" dirty="0" smtClean="0"/>
              <a:t>(2)  </a:t>
            </a:r>
            <a:r>
              <a:rPr lang="en-CA" sz="2000" dirty="0" smtClean="0"/>
              <a:t>patient age/comorbidities  </a:t>
            </a:r>
            <a:r>
              <a:rPr lang="en-CA" sz="2000" b="1" dirty="0" smtClean="0"/>
              <a:t>(3)  </a:t>
            </a:r>
            <a:r>
              <a:rPr lang="en-CA" sz="2000" dirty="0" smtClean="0"/>
              <a:t>donor availability</a:t>
            </a:r>
            <a:endParaRPr lang="en-US" sz="2000" b="1" dirty="0"/>
          </a:p>
        </p:txBody>
      </p:sp>
      <p:sp>
        <p:nvSpPr>
          <p:cNvPr id="5" name="Right Arrow 4"/>
          <p:cNvSpPr/>
          <p:nvPr/>
        </p:nvSpPr>
        <p:spPr>
          <a:xfrm rot="2322992">
            <a:off x="1914526" y="1696792"/>
            <a:ext cx="652592" cy="32932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275003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F93A6CA9-CB8C-CE4B-B12E-E3BF18BE167B}"/>
              </a:ext>
            </a:extLst>
          </p:cNvPr>
          <p:cNvSpPr>
            <a:spLocks noGrp="1"/>
          </p:cNvSpPr>
          <p:nvPr>
            <p:ph type="title"/>
          </p:nvPr>
        </p:nvSpPr>
        <p:spPr>
          <a:xfrm>
            <a:off x="541337" y="-84824"/>
            <a:ext cx="11481616" cy="1325563"/>
          </a:xfrm>
        </p:spPr>
        <p:txBody>
          <a:bodyPr>
            <a:normAutofit/>
          </a:bodyPr>
          <a:lstStyle/>
          <a:p>
            <a:r>
              <a:rPr lang="en-US" sz="3200" b="1" dirty="0" err="1" smtClean="0"/>
              <a:t>Allo</a:t>
            </a:r>
            <a:r>
              <a:rPr lang="en-US" sz="3200" b="1" dirty="0" smtClean="0"/>
              <a:t>-t</a:t>
            </a:r>
            <a:r>
              <a:rPr lang="en-US" sz="3200" b="1" dirty="0" smtClean="0"/>
              <a:t>ransplant for Severe Aplastic Anemia </a:t>
            </a:r>
            <a:r>
              <a:rPr lang="mr-IN" sz="3200" b="1" dirty="0" smtClean="0"/>
              <a:t>–</a:t>
            </a:r>
            <a:r>
              <a:rPr lang="en-US" sz="3200" b="1" dirty="0" smtClean="0"/>
              <a:t> 2024 perspective</a:t>
            </a:r>
            <a:endParaRPr lang="en-US" sz="3200" b="1" dirty="0"/>
          </a:p>
        </p:txBody>
      </p:sp>
      <p:sp>
        <p:nvSpPr>
          <p:cNvPr id="3" name="TextBox 2"/>
          <p:cNvSpPr txBox="1"/>
          <p:nvPr/>
        </p:nvSpPr>
        <p:spPr>
          <a:xfrm>
            <a:off x="9226594" y="6483692"/>
            <a:ext cx="2884549" cy="369332"/>
          </a:xfrm>
          <a:prstGeom prst="rect">
            <a:avLst/>
          </a:prstGeom>
          <a:noFill/>
        </p:spPr>
        <p:txBody>
          <a:bodyPr wrap="none" rtlCol="0">
            <a:spAutoFit/>
          </a:bodyPr>
          <a:lstStyle/>
          <a:p>
            <a:r>
              <a:rPr lang="en-US" dirty="0" err="1" smtClean="0"/>
              <a:t>Kulasekararaj</a:t>
            </a:r>
            <a:r>
              <a:rPr lang="en-US" dirty="0" smtClean="0"/>
              <a:t> </a:t>
            </a:r>
            <a:r>
              <a:rPr lang="en-US" i="1" dirty="0" smtClean="0"/>
              <a:t>et al. </a:t>
            </a:r>
            <a:r>
              <a:rPr lang="en-US" dirty="0" smtClean="0"/>
              <a:t>BJH 2023</a:t>
            </a:r>
            <a:endParaRPr lang="en-US" dirty="0"/>
          </a:p>
        </p:txBody>
      </p:sp>
      <p:sp>
        <p:nvSpPr>
          <p:cNvPr id="8" name="TextBox 7"/>
          <p:cNvSpPr txBox="1"/>
          <p:nvPr/>
        </p:nvSpPr>
        <p:spPr>
          <a:xfrm>
            <a:off x="372046" y="986844"/>
            <a:ext cx="11277446" cy="1785104"/>
          </a:xfrm>
          <a:prstGeom prst="rect">
            <a:avLst/>
          </a:prstGeom>
          <a:noFill/>
        </p:spPr>
        <p:txBody>
          <a:bodyPr wrap="none" rtlCol="0">
            <a:spAutoFit/>
          </a:bodyPr>
          <a:lstStyle/>
          <a:p>
            <a:endParaRPr lang="en-US" sz="2000" b="1" dirty="0"/>
          </a:p>
          <a:p>
            <a:pPr marL="342900" indent="-342900">
              <a:buFontTx/>
              <a:buChar char="-"/>
            </a:pPr>
            <a:r>
              <a:rPr lang="en-US" sz="2000" dirty="0" smtClean="0"/>
              <a:t>HSCT is a </a:t>
            </a:r>
            <a:r>
              <a:rPr lang="en-US" sz="2000" dirty="0"/>
              <a:t>c</a:t>
            </a:r>
            <a:r>
              <a:rPr lang="en-US" sz="2000" dirty="0" smtClean="0"/>
              <a:t>urative </a:t>
            </a:r>
            <a:r>
              <a:rPr lang="en-US" sz="2000" dirty="0" smtClean="0"/>
              <a:t>therapy, eliminates risk of clonal progression to MDS/</a:t>
            </a:r>
            <a:r>
              <a:rPr lang="en-US" sz="2000" dirty="0" smtClean="0"/>
              <a:t>AML (10-15% risk over 10 years)</a:t>
            </a:r>
            <a:endParaRPr lang="en-US" sz="2000" dirty="0"/>
          </a:p>
          <a:p>
            <a:pPr marL="342900" indent="-342900">
              <a:buFontTx/>
              <a:buChar char="-"/>
            </a:pPr>
            <a:r>
              <a:rPr lang="en-US" sz="2000" dirty="0" smtClean="0"/>
              <a:t>Traditional first-line indication:</a:t>
            </a:r>
            <a:endParaRPr lang="en-US" dirty="0" smtClean="0"/>
          </a:p>
          <a:p>
            <a:pPr marL="285750" indent="-285750">
              <a:buFontTx/>
              <a:buChar char="-"/>
            </a:pPr>
            <a:endParaRPr lang="en-US" sz="1000" b="1" dirty="0" smtClean="0"/>
          </a:p>
          <a:p>
            <a:r>
              <a:rPr lang="en-US" b="1" dirty="0"/>
              <a:t>	</a:t>
            </a:r>
            <a:r>
              <a:rPr lang="en-US" b="1" dirty="0" smtClean="0"/>
              <a:t>	* </a:t>
            </a:r>
            <a:r>
              <a:rPr lang="en-US" dirty="0" smtClean="0"/>
              <a:t>SAA   </a:t>
            </a:r>
            <a:r>
              <a:rPr lang="en-US" dirty="0" smtClean="0"/>
              <a:t>&amp;   age &lt; 40   &amp;   HLA identical sibling donor</a:t>
            </a:r>
          </a:p>
          <a:p>
            <a:endParaRPr lang="en-US" sz="400" dirty="0"/>
          </a:p>
          <a:p>
            <a:r>
              <a:rPr lang="en-US" dirty="0" smtClean="0"/>
              <a:t>		</a:t>
            </a:r>
            <a:r>
              <a:rPr lang="en-US" dirty="0" smtClean="0"/>
              <a:t>* BM </a:t>
            </a:r>
            <a:r>
              <a:rPr lang="en-US" dirty="0" smtClean="0"/>
              <a:t>is preferred stem cell source vs. PB</a:t>
            </a:r>
            <a:endParaRPr lang="en-US" dirty="0"/>
          </a:p>
        </p:txBody>
      </p:sp>
      <p:sp>
        <p:nvSpPr>
          <p:cNvPr id="9" name="TextBox 8"/>
          <p:cNvSpPr txBox="1"/>
          <p:nvPr/>
        </p:nvSpPr>
        <p:spPr>
          <a:xfrm>
            <a:off x="541337" y="3237008"/>
            <a:ext cx="10520829" cy="3077766"/>
          </a:xfrm>
          <a:prstGeom prst="rect">
            <a:avLst/>
          </a:prstGeom>
          <a:noFill/>
        </p:spPr>
        <p:txBody>
          <a:bodyPr wrap="none" rtlCol="0">
            <a:spAutoFit/>
          </a:bodyPr>
          <a:lstStyle/>
          <a:p>
            <a:r>
              <a:rPr lang="en-US" sz="2000" b="1" dirty="0" smtClean="0"/>
              <a:t>Transplant indications (and donor selection) are actively evolving</a:t>
            </a:r>
            <a:endParaRPr lang="en-US" sz="2000" b="1" dirty="0" smtClean="0"/>
          </a:p>
          <a:p>
            <a:endParaRPr lang="en-US" sz="2000" b="1" dirty="0"/>
          </a:p>
          <a:p>
            <a:pPr marL="457200" indent="-457200">
              <a:buAutoNum type="arabicParenR"/>
            </a:pPr>
            <a:r>
              <a:rPr lang="en-US" sz="2000" dirty="0" smtClean="0"/>
              <a:t>In children/adolescents &lt;20 </a:t>
            </a:r>
            <a:r>
              <a:rPr lang="mr-IN" sz="2000" dirty="0" smtClean="0"/>
              <a:t>–</a:t>
            </a:r>
            <a:r>
              <a:rPr lang="en-US" sz="2000" dirty="0" smtClean="0"/>
              <a:t> matched unrelated donor is an option in the first line </a:t>
            </a:r>
          </a:p>
          <a:p>
            <a:endParaRPr lang="en-US" sz="1000" dirty="0" smtClean="0"/>
          </a:p>
          <a:p>
            <a:pPr marL="457200" indent="-457200">
              <a:buAutoNum type="arabicParenR"/>
            </a:pPr>
            <a:r>
              <a:rPr lang="en-US" sz="2000" dirty="0" smtClean="0"/>
              <a:t>For patients 40-50:  first-line matched sibling donor may be considered based on comorbidities</a:t>
            </a:r>
          </a:p>
          <a:p>
            <a:endParaRPr lang="en-US" sz="1000" dirty="0" smtClean="0"/>
          </a:p>
          <a:p>
            <a:pPr marL="457200" indent="-457200">
              <a:buAutoNum type="arabicParenR"/>
            </a:pPr>
            <a:r>
              <a:rPr lang="en-US" sz="2000" dirty="0" smtClean="0"/>
              <a:t>There is encouraging emerging data for </a:t>
            </a:r>
            <a:r>
              <a:rPr lang="en-US" sz="2000" dirty="0" err="1" smtClean="0"/>
              <a:t>haplo</a:t>
            </a:r>
            <a:r>
              <a:rPr lang="en-US" sz="2000" dirty="0" smtClean="0"/>
              <a:t>-transplant in SAA</a:t>
            </a:r>
          </a:p>
          <a:p>
            <a:endParaRPr lang="en-US" sz="1000" dirty="0" smtClean="0"/>
          </a:p>
          <a:p>
            <a:pPr marL="457200" indent="-457200">
              <a:buAutoNum type="arabicParenR"/>
            </a:pPr>
            <a:r>
              <a:rPr lang="en-US" sz="2000" dirty="0" smtClean="0"/>
              <a:t>From 2023 Guidelines:</a:t>
            </a:r>
          </a:p>
          <a:p>
            <a:pPr marL="457200" indent="-457200">
              <a:buAutoNum type="arabicParenR"/>
            </a:pPr>
            <a:endParaRPr lang="en-US" sz="400" dirty="0" smtClean="0"/>
          </a:p>
          <a:p>
            <a:pPr lvl="1"/>
            <a:r>
              <a:rPr lang="en-US" sz="2000" i="1" dirty="0" smtClean="0"/>
              <a:t>“the potential for cure with HSCT vs. IST should be  discussed with patients when making </a:t>
            </a:r>
          </a:p>
          <a:p>
            <a:pPr lvl="1"/>
            <a:r>
              <a:rPr lang="en-US" sz="2000" i="1" dirty="0" smtClean="0"/>
              <a:t>decisions re: first line therapy”</a:t>
            </a:r>
          </a:p>
        </p:txBody>
      </p:sp>
    </p:spTree>
    <p:extLst>
      <p:ext uri="{BB962C8B-B14F-4D97-AF65-F5344CB8AC3E}">
        <p14:creationId xmlns:p14="http://schemas.microsoft.com/office/powerpoint/2010/main" val="326215546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7CC352A-4ECD-F747-8F7E-6844CB5E7737}"/>
              </a:ext>
            </a:extLst>
          </p:cNvPr>
          <p:cNvSpPr>
            <a:spLocks noGrp="1"/>
          </p:cNvSpPr>
          <p:nvPr>
            <p:ph type="title"/>
          </p:nvPr>
        </p:nvSpPr>
        <p:spPr/>
        <p:txBody>
          <a:bodyPr>
            <a:normAutofit/>
          </a:bodyPr>
          <a:lstStyle/>
          <a:p>
            <a:r>
              <a:rPr lang="en-US" sz="3200" b="1" dirty="0"/>
              <a:t>Case </a:t>
            </a:r>
            <a:r>
              <a:rPr lang="en-US" sz="3200" b="1" dirty="0" smtClean="0"/>
              <a:t>1: Conclusion</a:t>
            </a:r>
            <a:endParaRPr lang="en-US" sz="3200" b="1" dirty="0"/>
          </a:p>
        </p:txBody>
      </p:sp>
      <p:sp>
        <p:nvSpPr>
          <p:cNvPr id="3" name="Content Placeholder 2">
            <a:extLst>
              <a:ext uri="{FF2B5EF4-FFF2-40B4-BE49-F238E27FC236}">
                <a16:creationId xmlns="" xmlns:a16="http://schemas.microsoft.com/office/drawing/2014/main" id="{6A552D94-D233-4A4D-93EA-F205EE04A212}"/>
              </a:ext>
            </a:extLst>
          </p:cNvPr>
          <p:cNvSpPr>
            <a:spLocks noGrp="1"/>
          </p:cNvSpPr>
          <p:nvPr>
            <p:ph idx="1"/>
          </p:nvPr>
        </p:nvSpPr>
        <p:spPr>
          <a:xfrm>
            <a:off x="838200" y="1825625"/>
            <a:ext cx="10061845" cy="4351338"/>
          </a:xfrm>
        </p:spPr>
        <p:txBody>
          <a:bodyPr>
            <a:normAutofit/>
          </a:bodyPr>
          <a:lstStyle/>
          <a:p>
            <a:pPr marL="0" indent="0">
              <a:buNone/>
            </a:pPr>
            <a:r>
              <a:rPr lang="en-US" sz="2000" dirty="0"/>
              <a:t>Given that she is &lt; 40 and classified as very severe, you test her sister who is found to be an identical HLA match, and thus she proceeds with an allogeneic stem cell transplant using marrow sourced stem cells. </a:t>
            </a:r>
          </a:p>
        </p:txBody>
      </p:sp>
    </p:spTree>
    <p:extLst>
      <p:ext uri="{BB962C8B-B14F-4D97-AF65-F5344CB8AC3E}">
        <p14:creationId xmlns:p14="http://schemas.microsoft.com/office/powerpoint/2010/main" val="185750524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B756F2-75AD-1341-A58F-80D16807727D}"/>
              </a:ext>
            </a:extLst>
          </p:cNvPr>
          <p:cNvSpPr>
            <a:spLocks noGrp="1"/>
          </p:cNvSpPr>
          <p:nvPr>
            <p:ph type="title"/>
          </p:nvPr>
        </p:nvSpPr>
        <p:spPr/>
        <p:txBody>
          <a:bodyPr>
            <a:normAutofit/>
          </a:bodyPr>
          <a:lstStyle/>
          <a:p>
            <a:r>
              <a:rPr lang="en-US" sz="3200" b="1" dirty="0"/>
              <a:t>Learning </a:t>
            </a:r>
            <a:r>
              <a:rPr lang="en-US" sz="3200" b="1" dirty="0" smtClean="0"/>
              <a:t>Objectives:</a:t>
            </a:r>
            <a:endParaRPr lang="en-US" sz="3200" b="1" dirty="0"/>
          </a:p>
        </p:txBody>
      </p:sp>
      <p:sp>
        <p:nvSpPr>
          <p:cNvPr id="3" name="Content Placeholder 2">
            <a:extLst>
              <a:ext uri="{FF2B5EF4-FFF2-40B4-BE49-F238E27FC236}">
                <a16:creationId xmlns="" xmlns:a16="http://schemas.microsoft.com/office/drawing/2014/main" id="{474044DB-0A70-5447-A399-9246E85916B7}"/>
              </a:ext>
            </a:extLst>
          </p:cNvPr>
          <p:cNvSpPr>
            <a:spLocks noGrp="1"/>
          </p:cNvSpPr>
          <p:nvPr>
            <p:ph idx="1"/>
          </p:nvPr>
        </p:nvSpPr>
        <p:spPr>
          <a:xfrm>
            <a:off x="558140" y="1825625"/>
            <a:ext cx="10976860" cy="4351338"/>
          </a:xfrm>
        </p:spPr>
        <p:txBody>
          <a:bodyPr/>
          <a:lstStyle/>
          <a:p>
            <a:pPr marL="0" indent="0">
              <a:buNone/>
            </a:pPr>
            <a:r>
              <a:rPr lang="en-US" sz="2400" dirty="0"/>
              <a:t>1. Review the differential diagnosis and work-up of hypocellular bone marrow</a:t>
            </a:r>
          </a:p>
          <a:p>
            <a:pPr marL="0" indent="0">
              <a:buNone/>
            </a:pPr>
            <a:endParaRPr lang="en-US" sz="2400" dirty="0"/>
          </a:p>
          <a:p>
            <a:pPr marL="0" indent="0">
              <a:buNone/>
            </a:pPr>
            <a:r>
              <a:rPr lang="en-US" sz="2400" dirty="0"/>
              <a:t>2. Understand the diagnostic work-up and risk stratification of aplastic anemia</a:t>
            </a:r>
          </a:p>
          <a:p>
            <a:pPr marL="0" indent="0">
              <a:buNone/>
            </a:pPr>
            <a:endParaRPr lang="en-US" sz="2400" dirty="0"/>
          </a:p>
          <a:p>
            <a:pPr marL="0" indent="0">
              <a:buNone/>
            </a:pPr>
            <a:r>
              <a:rPr lang="en-US" sz="2400" dirty="0"/>
              <a:t>3. Review aplastic anemia management strategies based on disease severity and age/functional status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1382461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6375F5C-C2CF-3F40-9D1B-1089952BF11A}"/>
              </a:ext>
            </a:extLst>
          </p:cNvPr>
          <p:cNvSpPr>
            <a:spLocks noGrp="1"/>
          </p:cNvSpPr>
          <p:nvPr>
            <p:ph type="title"/>
          </p:nvPr>
        </p:nvSpPr>
        <p:spPr/>
        <p:txBody>
          <a:bodyPr>
            <a:normAutofit/>
          </a:bodyPr>
          <a:lstStyle/>
          <a:p>
            <a:r>
              <a:rPr lang="en-US" sz="3200" b="1" dirty="0"/>
              <a:t>Case 2: 54M with Petechiae</a:t>
            </a:r>
          </a:p>
        </p:txBody>
      </p:sp>
      <p:sp>
        <p:nvSpPr>
          <p:cNvPr id="3" name="Content Placeholder 2">
            <a:extLst>
              <a:ext uri="{FF2B5EF4-FFF2-40B4-BE49-F238E27FC236}">
                <a16:creationId xmlns="" xmlns:a16="http://schemas.microsoft.com/office/drawing/2014/main" id="{B7866BD4-F9B3-6A40-86CC-F787F1F000A4}"/>
              </a:ext>
            </a:extLst>
          </p:cNvPr>
          <p:cNvSpPr>
            <a:spLocks noGrp="1"/>
          </p:cNvSpPr>
          <p:nvPr>
            <p:ph idx="1"/>
          </p:nvPr>
        </p:nvSpPr>
        <p:spPr/>
        <p:txBody>
          <a:bodyPr>
            <a:normAutofit fontScale="70000" lnSpcReduction="20000"/>
          </a:bodyPr>
          <a:lstStyle/>
          <a:p>
            <a:pPr marL="0" indent="0">
              <a:buNone/>
            </a:pPr>
            <a:r>
              <a:rPr lang="en-US" dirty="0"/>
              <a:t>A </a:t>
            </a:r>
            <a:r>
              <a:rPr lang="en-US" dirty="0" smtClean="0"/>
              <a:t>54 </a:t>
            </a:r>
            <a:r>
              <a:rPr lang="en-US" dirty="0"/>
              <a:t>M goes to his GP with new petechiae on his ankles and progressive shortness of breath on exertion over the </a:t>
            </a:r>
            <a:r>
              <a:rPr lang="en-US" dirty="0" err="1"/>
              <a:t>preceeding</a:t>
            </a:r>
            <a:r>
              <a:rPr lang="en-US" dirty="0"/>
              <a:t> 2 months. He is not having infections. His past medical history is significant for hypertension, dyslipidemia, type 2 diabetes, atrial fibrillation, and gout. His medications include amlodipine, atorvastatin, valsartan, metformin, apixaban, and allopurinol. He is physically active, exercising at the gym 3 times per week and still working full-time as a plumber. </a:t>
            </a:r>
          </a:p>
          <a:p>
            <a:pPr marL="0" indent="0">
              <a:buNone/>
            </a:pPr>
            <a:endParaRPr lang="en-US" dirty="0"/>
          </a:p>
          <a:p>
            <a:pPr marL="0" indent="0">
              <a:buNone/>
            </a:pPr>
            <a:r>
              <a:rPr lang="en-US" dirty="0"/>
              <a:t>CBC:</a:t>
            </a:r>
          </a:p>
          <a:p>
            <a:r>
              <a:rPr lang="en-US" dirty="0"/>
              <a:t>Hb 88 g/L</a:t>
            </a:r>
          </a:p>
          <a:p>
            <a:r>
              <a:rPr lang="en-US" dirty="0"/>
              <a:t>MCV 104 </a:t>
            </a:r>
            <a:r>
              <a:rPr lang="en-US" dirty="0" err="1"/>
              <a:t>fL</a:t>
            </a:r>
            <a:endParaRPr lang="en-US" dirty="0"/>
          </a:p>
          <a:p>
            <a:r>
              <a:rPr lang="en-US" dirty="0"/>
              <a:t>WBC 2.1 x10</a:t>
            </a:r>
            <a:r>
              <a:rPr lang="en-US" baseline="30000" dirty="0"/>
              <a:t>9</a:t>
            </a:r>
            <a:r>
              <a:rPr lang="en-US" dirty="0"/>
              <a:t>/L (ANC 0.8 x10</a:t>
            </a:r>
            <a:r>
              <a:rPr lang="en-US" baseline="30000" dirty="0"/>
              <a:t>9</a:t>
            </a:r>
            <a:r>
              <a:rPr lang="en-US" dirty="0"/>
              <a:t>/L)</a:t>
            </a:r>
          </a:p>
          <a:p>
            <a:r>
              <a:rPr lang="en-US" dirty="0" err="1"/>
              <a:t>Plt</a:t>
            </a:r>
            <a:r>
              <a:rPr lang="en-US" dirty="0"/>
              <a:t> 14 x10</a:t>
            </a:r>
            <a:r>
              <a:rPr lang="en-US" baseline="30000" dirty="0"/>
              <a:t>9</a:t>
            </a:r>
            <a:r>
              <a:rPr lang="en-US" dirty="0"/>
              <a:t>/L</a:t>
            </a:r>
          </a:p>
          <a:p>
            <a:r>
              <a:rPr lang="en-US" dirty="0"/>
              <a:t>Reticulocytes </a:t>
            </a:r>
            <a:r>
              <a:rPr lang="en-US" dirty="0"/>
              <a:t>12 x10</a:t>
            </a:r>
            <a:r>
              <a:rPr lang="en-US" baseline="30000" dirty="0"/>
              <a:t>9</a:t>
            </a:r>
            <a:r>
              <a:rPr lang="en-US" dirty="0"/>
              <a:t>/</a:t>
            </a:r>
            <a:r>
              <a:rPr lang="en-US" dirty="0" smtClean="0"/>
              <a:t>L</a:t>
            </a:r>
            <a:endParaRPr lang="en-US" dirty="0"/>
          </a:p>
          <a:p>
            <a:endParaRPr lang="en-US" dirty="0"/>
          </a:p>
          <a:p>
            <a:pPr marL="0" indent="0">
              <a:buNone/>
            </a:pPr>
            <a:r>
              <a:rPr lang="en-US" dirty="0"/>
              <a:t>Previous CBCs normal as recent as 6 months prior. No notable family history.</a:t>
            </a:r>
          </a:p>
          <a:p>
            <a:endParaRPr lang="en-US" dirty="0"/>
          </a:p>
          <a:p>
            <a:pPr marL="0" indent="0">
              <a:buNone/>
            </a:pPr>
            <a:endParaRPr lang="en-US" dirty="0"/>
          </a:p>
        </p:txBody>
      </p:sp>
    </p:spTree>
    <p:extLst>
      <p:ext uri="{BB962C8B-B14F-4D97-AF65-F5344CB8AC3E}">
        <p14:creationId xmlns:p14="http://schemas.microsoft.com/office/powerpoint/2010/main" val="231229418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EAEA8A5-CDB8-2D40-9BCA-D7781AB672E4}"/>
              </a:ext>
            </a:extLst>
          </p:cNvPr>
          <p:cNvSpPr>
            <a:spLocks noGrp="1"/>
          </p:cNvSpPr>
          <p:nvPr>
            <p:ph type="title"/>
          </p:nvPr>
        </p:nvSpPr>
        <p:spPr/>
        <p:txBody>
          <a:bodyPr>
            <a:normAutofit/>
          </a:bodyPr>
          <a:lstStyle/>
          <a:p>
            <a:r>
              <a:rPr lang="en-US" sz="3200" b="1" dirty="0"/>
              <a:t>Case 2: 54M with Petechiae</a:t>
            </a:r>
          </a:p>
        </p:txBody>
      </p:sp>
      <p:sp>
        <p:nvSpPr>
          <p:cNvPr id="3" name="Content Placeholder 2">
            <a:extLst>
              <a:ext uri="{FF2B5EF4-FFF2-40B4-BE49-F238E27FC236}">
                <a16:creationId xmlns="" xmlns:a16="http://schemas.microsoft.com/office/drawing/2014/main" id="{83276145-3A25-4846-926E-6DD5927B2C71}"/>
              </a:ext>
            </a:extLst>
          </p:cNvPr>
          <p:cNvSpPr>
            <a:spLocks noGrp="1"/>
          </p:cNvSpPr>
          <p:nvPr>
            <p:ph idx="1"/>
          </p:nvPr>
        </p:nvSpPr>
        <p:spPr/>
        <p:txBody>
          <a:bodyPr>
            <a:normAutofit/>
          </a:bodyPr>
          <a:lstStyle/>
          <a:p>
            <a:pPr marL="0" indent="0">
              <a:buNone/>
            </a:pPr>
            <a:r>
              <a:rPr lang="en-US" sz="2200" dirty="0"/>
              <a:t>You do an extensive work-up for pancytopenia. </a:t>
            </a:r>
          </a:p>
          <a:p>
            <a:r>
              <a:rPr lang="en-US" sz="2200" dirty="0"/>
              <a:t>There is a small PNH clone of 1.2% in the granulocytes, 0.8% in the monocytes.  </a:t>
            </a:r>
          </a:p>
          <a:p>
            <a:r>
              <a:rPr lang="en-US" sz="2200" dirty="0"/>
              <a:t>Viral </a:t>
            </a:r>
            <a:r>
              <a:rPr lang="en-US" sz="2200" dirty="0" err="1"/>
              <a:t>serologies</a:t>
            </a:r>
            <a:r>
              <a:rPr lang="en-US" sz="2200" dirty="0"/>
              <a:t> </a:t>
            </a:r>
            <a:r>
              <a:rPr lang="en-US" sz="2200" dirty="0" smtClean="0"/>
              <a:t>normal</a:t>
            </a:r>
            <a:endParaRPr lang="en-US" sz="2200" dirty="0"/>
          </a:p>
          <a:p>
            <a:r>
              <a:rPr lang="en-US" sz="2200" dirty="0"/>
              <a:t>Ultrasound shows no </a:t>
            </a:r>
            <a:r>
              <a:rPr lang="en-US" sz="2200" dirty="0" err="1" smtClean="0"/>
              <a:t>hepatosplenomegaly</a:t>
            </a:r>
            <a:endParaRPr lang="en-US" sz="2200" dirty="0"/>
          </a:p>
          <a:p>
            <a:r>
              <a:rPr lang="en-US" sz="2200" dirty="0"/>
              <a:t>You do a bone marrow biopsy which is reported as a hypocellular for age (10%) with no dysplasia, blasts 1%, MF0. Cytogenetics are 46, XY and a myeloid NGS panel shows no pathogenic variants. </a:t>
            </a:r>
          </a:p>
          <a:p>
            <a:pPr marL="0" indent="0">
              <a:buNone/>
            </a:pPr>
            <a:endParaRPr lang="en-US" sz="2200" dirty="0"/>
          </a:p>
          <a:p>
            <a:pPr marL="0" indent="0">
              <a:buNone/>
            </a:pPr>
            <a:endParaRPr lang="en-US" sz="2200" dirty="0"/>
          </a:p>
          <a:p>
            <a:pPr marL="0" indent="0">
              <a:buNone/>
            </a:pPr>
            <a:r>
              <a:rPr lang="en-US" sz="2200" dirty="0"/>
              <a:t>He is diagnosed with idiopathic severe aplastic anemia.</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2842222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19900DA3-3F94-E345-9548-07CEE905067F}"/>
              </a:ext>
            </a:extLst>
          </p:cNvPr>
          <p:cNvSpPr>
            <a:spLocks noGrp="1"/>
          </p:cNvSpPr>
          <p:nvPr>
            <p:ph type="title"/>
          </p:nvPr>
        </p:nvSpPr>
        <p:spPr/>
        <p:txBody>
          <a:bodyPr/>
          <a:lstStyle/>
          <a:p>
            <a:r>
              <a:rPr lang="en-US" dirty="0"/>
              <a:t>QUESTION 1</a:t>
            </a:r>
          </a:p>
        </p:txBody>
      </p:sp>
      <p:sp>
        <p:nvSpPr>
          <p:cNvPr id="5" name="Text Placeholder 4">
            <a:extLst>
              <a:ext uri="{FF2B5EF4-FFF2-40B4-BE49-F238E27FC236}">
                <a16:creationId xmlns="" xmlns:a16="http://schemas.microsoft.com/office/drawing/2014/main" id="{258EE054-A7B5-1C42-903E-3E693598BE1C}"/>
              </a:ext>
            </a:extLst>
          </p:cNvPr>
          <p:cNvSpPr>
            <a:spLocks noGrp="1"/>
          </p:cNvSpPr>
          <p:nvPr>
            <p:ph type="body" idx="1"/>
          </p:nvPr>
        </p:nvSpPr>
        <p:spPr/>
        <p:txBody>
          <a:bodyPr/>
          <a:lstStyle/>
          <a:p>
            <a:r>
              <a:rPr lang="en-US" dirty="0"/>
              <a:t>How would you manage this patient? Prior to deciding on treatment, what investigations should be performed to ensure his candidacy?</a:t>
            </a:r>
          </a:p>
        </p:txBody>
      </p:sp>
    </p:spTree>
    <p:extLst>
      <p:ext uri="{BB962C8B-B14F-4D97-AF65-F5344CB8AC3E}">
        <p14:creationId xmlns:p14="http://schemas.microsoft.com/office/powerpoint/2010/main" val="170186944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F93A6CA9-CB8C-CE4B-B12E-E3BF18BE167B}"/>
              </a:ext>
            </a:extLst>
          </p:cNvPr>
          <p:cNvSpPr>
            <a:spLocks noGrp="1"/>
          </p:cNvSpPr>
          <p:nvPr>
            <p:ph type="title"/>
          </p:nvPr>
        </p:nvSpPr>
        <p:spPr>
          <a:xfrm>
            <a:off x="541337" y="-84824"/>
            <a:ext cx="11481616" cy="1325563"/>
          </a:xfrm>
        </p:spPr>
        <p:txBody>
          <a:bodyPr>
            <a:normAutofit/>
          </a:bodyPr>
          <a:lstStyle/>
          <a:p>
            <a:r>
              <a:rPr lang="en-US" sz="3200" b="1" dirty="0" smtClean="0"/>
              <a:t>Severe Aplastic </a:t>
            </a:r>
            <a:r>
              <a:rPr lang="en-US" sz="3200" b="1" dirty="0"/>
              <a:t>Anemia </a:t>
            </a:r>
            <a:r>
              <a:rPr lang="en-US" sz="3200" b="1" dirty="0" smtClean="0"/>
              <a:t>Management </a:t>
            </a:r>
            <a:r>
              <a:rPr lang="mr-IN" sz="3200" b="1" dirty="0" smtClean="0"/>
              <a:t>–</a:t>
            </a:r>
            <a:r>
              <a:rPr lang="en-US" sz="3200" b="1" dirty="0" smtClean="0"/>
              <a:t> </a:t>
            </a:r>
            <a:r>
              <a:rPr lang="en-US" sz="3200" b="1" dirty="0" smtClean="0"/>
              <a:t>2023 </a:t>
            </a:r>
            <a:r>
              <a:rPr lang="en-US" sz="3200" b="1" dirty="0" smtClean="0"/>
              <a:t>Guidelines</a:t>
            </a:r>
            <a:endParaRPr lang="en-US" sz="3200" b="1" dirty="0"/>
          </a:p>
        </p:txBody>
      </p:sp>
      <p:pic>
        <p:nvPicPr>
          <p:cNvPr id="2" name="Picture 1" descr="Screen Shot 2024-06-11 at 12.15.39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2661" y="1240739"/>
            <a:ext cx="8677705" cy="4281548"/>
          </a:xfrm>
          <a:prstGeom prst="rect">
            <a:avLst/>
          </a:prstGeom>
        </p:spPr>
      </p:pic>
      <p:sp>
        <p:nvSpPr>
          <p:cNvPr id="3" name="TextBox 2"/>
          <p:cNvSpPr txBox="1"/>
          <p:nvPr/>
        </p:nvSpPr>
        <p:spPr>
          <a:xfrm>
            <a:off x="9226594" y="6483692"/>
            <a:ext cx="2884549" cy="369332"/>
          </a:xfrm>
          <a:prstGeom prst="rect">
            <a:avLst/>
          </a:prstGeom>
          <a:noFill/>
        </p:spPr>
        <p:txBody>
          <a:bodyPr wrap="none" rtlCol="0">
            <a:spAutoFit/>
          </a:bodyPr>
          <a:lstStyle/>
          <a:p>
            <a:r>
              <a:rPr lang="en-US" dirty="0" err="1" smtClean="0"/>
              <a:t>Kulasekararaj</a:t>
            </a:r>
            <a:r>
              <a:rPr lang="en-US" dirty="0" smtClean="0"/>
              <a:t> </a:t>
            </a:r>
            <a:r>
              <a:rPr lang="en-US" i="1" dirty="0" smtClean="0"/>
              <a:t>et al. </a:t>
            </a:r>
            <a:r>
              <a:rPr lang="en-US" dirty="0" smtClean="0"/>
              <a:t>BJH 2023</a:t>
            </a:r>
            <a:endParaRPr lang="en-US" dirty="0"/>
          </a:p>
        </p:txBody>
      </p:sp>
      <p:sp>
        <p:nvSpPr>
          <p:cNvPr id="7" name="TextBox 6"/>
          <p:cNvSpPr txBox="1"/>
          <p:nvPr/>
        </p:nvSpPr>
        <p:spPr>
          <a:xfrm>
            <a:off x="282201" y="5854249"/>
            <a:ext cx="11740751" cy="400110"/>
          </a:xfrm>
          <a:prstGeom prst="rect">
            <a:avLst/>
          </a:prstGeom>
          <a:noFill/>
        </p:spPr>
        <p:txBody>
          <a:bodyPr wrap="square" rtlCol="0">
            <a:spAutoFit/>
          </a:bodyPr>
          <a:lstStyle/>
          <a:p>
            <a:pPr marL="457200" lvl="2" indent="271463">
              <a:buFont typeface="Arial"/>
              <a:buChar char="•"/>
            </a:pPr>
            <a:r>
              <a:rPr lang="en-CA" sz="2000" dirty="0"/>
              <a:t>N</a:t>
            </a:r>
            <a:r>
              <a:rPr lang="en-CA" sz="2000" dirty="0" smtClean="0"/>
              <a:t>o strict upper age limit for IST but used with caution &gt; 60 </a:t>
            </a:r>
            <a:r>
              <a:rPr lang="en-CA" sz="2000" dirty="0" err="1" smtClean="0"/>
              <a:t>y.o</a:t>
            </a:r>
            <a:r>
              <a:rPr lang="en-CA" sz="2000" dirty="0" smtClean="0"/>
              <a:t>.  require intact cardiac / renal function</a:t>
            </a:r>
            <a:endParaRPr lang="en-US" sz="2000" b="1" dirty="0"/>
          </a:p>
        </p:txBody>
      </p:sp>
      <p:sp>
        <p:nvSpPr>
          <p:cNvPr id="5" name="Right Arrow 4"/>
          <p:cNvSpPr/>
          <p:nvPr/>
        </p:nvSpPr>
        <p:spPr>
          <a:xfrm rot="19277008" flipH="1">
            <a:off x="7470372" y="1696794"/>
            <a:ext cx="652592" cy="32932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4025876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91BC42-5C7B-EF45-A04E-4744B377377D}"/>
              </a:ext>
            </a:extLst>
          </p:cNvPr>
          <p:cNvSpPr>
            <a:spLocks noGrp="1"/>
          </p:cNvSpPr>
          <p:nvPr>
            <p:ph type="title"/>
          </p:nvPr>
        </p:nvSpPr>
        <p:spPr/>
        <p:txBody>
          <a:bodyPr/>
          <a:lstStyle/>
          <a:p>
            <a:r>
              <a:rPr lang="en-US" dirty="0"/>
              <a:t>QUESTION 2</a:t>
            </a:r>
          </a:p>
        </p:txBody>
      </p:sp>
      <p:sp>
        <p:nvSpPr>
          <p:cNvPr id="3" name="Text Placeholder 2">
            <a:extLst>
              <a:ext uri="{FF2B5EF4-FFF2-40B4-BE49-F238E27FC236}">
                <a16:creationId xmlns="" xmlns:a16="http://schemas.microsoft.com/office/drawing/2014/main" id="{8BF1D36C-20CF-5041-95C9-18D5519F81FA}"/>
              </a:ext>
            </a:extLst>
          </p:cNvPr>
          <p:cNvSpPr>
            <a:spLocks noGrp="1"/>
          </p:cNvSpPr>
          <p:nvPr>
            <p:ph type="body" idx="1"/>
          </p:nvPr>
        </p:nvSpPr>
        <p:spPr/>
        <p:txBody>
          <a:bodyPr/>
          <a:lstStyle/>
          <a:p>
            <a:r>
              <a:rPr lang="en-US" dirty="0"/>
              <a:t>What agents are used as first-line immunosuppressive therapy in aplastic anemia, and what are their unique toxicities and considerations?</a:t>
            </a:r>
          </a:p>
        </p:txBody>
      </p:sp>
    </p:spTree>
    <p:extLst>
      <p:ext uri="{BB962C8B-B14F-4D97-AF65-F5344CB8AC3E}">
        <p14:creationId xmlns:p14="http://schemas.microsoft.com/office/powerpoint/2010/main" val="342114156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F93A6CA9-CB8C-CE4B-B12E-E3BF18BE167B}"/>
              </a:ext>
            </a:extLst>
          </p:cNvPr>
          <p:cNvSpPr>
            <a:spLocks noGrp="1"/>
          </p:cNvSpPr>
          <p:nvPr>
            <p:ph type="title"/>
          </p:nvPr>
        </p:nvSpPr>
        <p:spPr>
          <a:xfrm>
            <a:off x="541337" y="-84824"/>
            <a:ext cx="11481616" cy="1325563"/>
          </a:xfrm>
        </p:spPr>
        <p:txBody>
          <a:bodyPr>
            <a:normAutofit/>
          </a:bodyPr>
          <a:lstStyle/>
          <a:p>
            <a:r>
              <a:rPr lang="en-CA" sz="3200" b="1" dirty="0" smtClean="0"/>
              <a:t>Immunosuppressive Therapy for Severe Aplastic </a:t>
            </a:r>
            <a:r>
              <a:rPr lang="en-CA" sz="3200" b="1" dirty="0" err="1" smtClean="0"/>
              <a:t>Anemia</a:t>
            </a:r>
            <a:endParaRPr lang="en-US" sz="3200" b="1" dirty="0"/>
          </a:p>
        </p:txBody>
      </p:sp>
      <p:sp>
        <p:nvSpPr>
          <p:cNvPr id="8" name="TextBox 7"/>
          <p:cNvSpPr txBox="1"/>
          <p:nvPr/>
        </p:nvSpPr>
        <p:spPr>
          <a:xfrm>
            <a:off x="387688" y="1243509"/>
            <a:ext cx="7617214" cy="707886"/>
          </a:xfrm>
          <a:prstGeom prst="rect">
            <a:avLst/>
          </a:prstGeom>
          <a:noFill/>
        </p:spPr>
        <p:txBody>
          <a:bodyPr wrap="none" rtlCol="0">
            <a:spAutoFit/>
          </a:bodyPr>
          <a:lstStyle/>
          <a:p>
            <a:r>
              <a:rPr lang="en-US" sz="2000" b="1" dirty="0" smtClean="0"/>
              <a:t>Universally available </a:t>
            </a:r>
            <a:r>
              <a:rPr lang="en-US" sz="2000" b="1" dirty="0" smtClean="0"/>
              <a:t>approach </a:t>
            </a:r>
            <a:r>
              <a:rPr lang="en-US" sz="2000" b="1" dirty="0" smtClean="0"/>
              <a:t>in </a:t>
            </a:r>
            <a:r>
              <a:rPr lang="en-US" sz="2000" b="1" dirty="0" smtClean="0"/>
              <a:t>Canada:  </a:t>
            </a:r>
            <a:r>
              <a:rPr lang="en-US" sz="2000" dirty="0" smtClean="0"/>
              <a:t>Equine </a:t>
            </a:r>
            <a:r>
              <a:rPr lang="en-US" sz="2000" dirty="0" smtClean="0"/>
              <a:t>ATG  +  cyclosporine</a:t>
            </a:r>
          </a:p>
          <a:p>
            <a:endParaRPr lang="en-US" sz="2000" dirty="0"/>
          </a:p>
        </p:txBody>
      </p:sp>
      <p:sp>
        <p:nvSpPr>
          <p:cNvPr id="9" name="TextBox 8"/>
          <p:cNvSpPr txBox="1"/>
          <p:nvPr/>
        </p:nvSpPr>
        <p:spPr>
          <a:xfrm>
            <a:off x="496062" y="1500390"/>
            <a:ext cx="11155342" cy="4555094"/>
          </a:xfrm>
          <a:prstGeom prst="rect">
            <a:avLst/>
          </a:prstGeom>
          <a:noFill/>
        </p:spPr>
        <p:txBody>
          <a:bodyPr wrap="none" rtlCol="0">
            <a:spAutoFit/>
          </a:bodyPr>
          <a:lstStyle/>
          <a:p>
            <a:endParaRPr lang="en-US" sz="2000" dirty="0"/>
          </a:p>
          <a:p>
            <a:pPr marL="800100" lvl="1" indent="-342900">
              <a:buFontTx/>
              <a:buChar char="-"/>
            </a:pPr>
            <a:r>
              <a:rPr lang="en-US" b="1" dirty="0" smtClean="0"/>
              <a:t>ATG:  </a:t>
            </a:r>
            <a:r>
              <a:rPr lang="en-US" dirty="0" err="1" smtClean="0"/>
              <a:t>antithymocyte</a:t>
            </a:r>
            <a:r>
              <a:rPr lang="en-US" dirty="0" smtClean="0"/>
              <a:t> globulin</a:t>
            </a:r>
          </a:p>
          <a:p>
            <a:pPr lvl="1"/>
            <a:endParaRPr lang="en-US" sz="600" dirty="0" smtClean="0"/>
          </a:p>
          <a:p>
            <a:pPr marL="1257300" lvl="2" indent="-342900">
              <a:buFontTx/>
              <a:buChar char="-"/>
            </a:pPr>
            <a:r>
              <a:rPr lang="en-US" sz="1600" dirty="0" smtClean="0"/>
              <a:t>Polyclonal serum generated </a:t>
            </a:r>
            <a:r>
              <a:rPr lang="en-US" sz="1600" dirty="0" smtClean="0"/>
              <a:t>by immunizing </a:t>
            </a:r>
            <a:r>
              <a:rPr lang="en-US" sz="1600" dirty="0" smtClean="0"/>
              <a:t>horse </a:t>
            </a:r>
            <a:r>
              <a:rPr lang="en-US" sz="1600" dirty="0" smtClean="0"/>
              <a:t>with human T-cells</a:t>
            </a:r>
          </a:p>
          <a:p>
            <a:pPr marL="1257300" lvl="2" indent="-342900">
              <a:buFontTx/>
              <a:buChar char="-"/>
            </a:pPr>
            <a:r>
              <a:rPr lang="en-US" sz="1600" dirty="0" smtClean="0"/>
              <a:t>Dose</a:t>
            </a:r>
            <a:r>
              <a:rPr lang="en-US" sz="1600" dirty="0" smtClean="0"/>
              <a:t>:  40 mg/kg IV over 12h daily x 4 </a:t>
            </a:r>
            <a:r>
              <a:rPr lang="en-US" sz="1600" dirty="0" smtClean="0"/>
              <a:t>days</a:t>
            </a:r>
          </a:p>
          <a:p>
            <a:pPr marL="1257300" lvl="2" indent="-342900">
              <a:buFontTx/>
              <a:buChar char="-"/>
            </a:pPr>
            <a:r>
              <a:rPr lang="en-US" sz="1600" dirty="0" smtClean="0"/>
              <a:t>Infusion reactions are common (fever, hives, rigors, hypotension) that can progress to anaphylaxis </a:t>
            </a:r>
            <a:r>
              <a:rPr lang="mr-IN" sz="1600" dirty="0" smtClean="0"/>
              <a:t>–</a:t>
            </a:r>
            <a:r>
              <a:rPr lang="en-US" sz="1600" dirty="0" smtClean="0"/>
              <a:t> require premeds</a:t>
            </a:r>
          </a:p>
          <a:p>
            <a:pPr marL="1257300" lvl="2" indent="-342900">
              <a:buFontTx/>
              <a:buChar char="-"/>
            </a:pPr>
            <a:r>
              <a:rPr lang="en-US" sz="1600" dirty="0" smtClean="0"/>
              <a:t>Risk of serum sickness 1-2 weeks later (fever, rash, arthralgia/arthritis) </a:t>
            </a:r>
            <a:r>
              <a:rPr lang="en-US" sz="1600" dirty="0" smtClean="0">
                <a:sym typeface="Wingdings"/>
              </a:rPr>
              <a:t> prophylaxis with prednisone</a:t>
            </a:r>
            <a:endParaRPr lang="en-US" sz="1600" dirty="0" smtClean="0"/>
          </a:p>
          <a:p>
            <a:pPr marL="1257300" lvl="2" indent="-342900">
              <a:buFontTx/>
              <a:buChar char="-"/>
            </a:pPr>
            <a:endParaRPr lang="en-US" dirty="0"/>
          </a:p>
          <a:p>
            <a:pPr lvl="2"/>
            <a:endParaRPr lang="en-US" dirty="0" smtClean="0"/>
          </a:p>
          <a:p>
            <a:pPr marL="800100" lvl="1" indent="-342900">
              <a:buFontTx/>
              <a:buChar char="-"/>
            </a:pPr>
            <a:r>
              <a:rPr lang="en-US" b="1" dirty="0" smtClean="0"/>
              <a:t>Cyclosporine A</a:t>
            </a:r>
          </a:p>
          <a:p>
            <a:pPr marL="1200150" lvl="2" indent="-285750">
              <a:buFontTx/>
              <a:buChar char="-"/>
            </a:pPr>
            <a:r>
              <a:rPr lang="en-US" sz="1600" dirty="0" smtClean="0"/>
              <a:t>Starting </a:t>
            </a:r>
            <a:r>
              <a:rPr lang="en-US" sz="1600" dirty="0" smtClean="0"/>
              <a:t>dose:   2.5 mg/kg BID - target trough level 150-400 </a:t>
            </a:r>
            <a:r>
              <a:rPr lang="en-US" sz="1600" dirty="0" err="1" smtClean="0"/>
              <a:t>ug</a:t>
            </a:r>
            <a:r>
              <a:rPr lang="en-US" sz="1600" dirty="0" smtClean="0"/>
              <a:t>/L</a:t>
            </a:r>
          </a:p>
          <a:p>
            <a:pPr marL="1200150" lvl="2" indent="-285750">
              <a:buFontTx/>
              <a:buChar char="-"/>
            </a:pPr>
            <a:r>
              <a:rPr lang="en-US" sz="1600" dirty="0" smtClean="0"/>
              <a:t>Continue at least 12 months until counts plateau, then slowly </a:t>
            </a:r>
            <a:r>
              <a:rPr lang="en-US" sz="1600" dirty="0" smtClean="0"/>
              <a:t>taper</a:t>
            </a:r>
          </a:p>
          <a:p>
            <a:pPr marL="1200150" lvl="2" indent="-285750">
              <a:buFontTx/>
              <a:buChar char="-"/>
            </a:pPr>
            <a:r>
              <a:rPr lang="en-US" sz="1600" dirty="0" smtClean="0"/>
              <a:t>Notable toxicities:  </a:t>
            </a:r>
          </a:p>
          <a:p>
            <a:pPr lvl="2"/>
            <a:r>
              <a:rPr lang="en-US" sz="1600" dirty="0"/>
              <a:t>	</a:t>
            </a:r>
            <a:r>
              <a:rPr lang="en-US" sz="1600" dirty="0" smtClean="0"/>
              <a:t>- renal dysfunction, electrolyte imbalances, HTN</a:t>
            </a:r>
          </a:p>
          <a:p>
            <a:pPr lvl="2"/>
            <a:r>
              <a:rPr lang="en-US" sz="1600" dirty="0"/>
              <a:t>	</a:t>
            </a:r>
            <a:r>
              <a:rPr lang="en-US" sz="1600" dirty="0" smtClean="0"/>
              <a:t>- gingival hyperplasia, </a:t>
            </a:r>
            <a:r>
              <a:rPr lang="en-US" sz="1600" dirty="0" err="1" smtClean="0"/>
              <a:t>hirsutism</a:t>
            </a:r>
            <a:endParaRPr lang="en-US" sz="1600" dirty="0"/>
          </a:p>
          <a:p>
            <a:pPr lvl="2"/>
            <a:r>
              <a:rPr lang="en-US" sz="1600" dirty="0" smtClean="0"/>
              <a:t>	- immunosuppression</a:t>
            </a:r>
          </a:p>
          <a:p>
            <a:pPr lvl="2"/>
            <a:r>
              <a:rPr lang="en-US" sz="1600" dirty="0"/>
              <a:t>	</a:t>
            </a:r>
            <a:r>
              <a:rPr lang="en-US" sz="1600" dirty="0" smtClean="0"/>
              <a:t>- neurotoxicity:  tremors/headache </a:t>
            </a:r>
            <a:r>
              <a:rPr lang="en-US" sz="1600" dirty="0" smtClean="0">
                <a:sym typeface="Wingdings"/>
              </a:rPr>
              <a:t> PRES/seizures</a:t>
            </a:r>
          </a:p>
          <a:p>
            <a:pPr lvl="2"/>
            <a:r>
              <a:rPr lang="en-US" sz="1600" dirty="0">
                <a:sym typeface="Wingdings"/>
              </a:rPr>
              <a:t>	</a:t>
            </a:r>
            <a:r>
              <a:rPr lang="en-US" sz="1600" dirty="0" smtClean="0">
                <a:sym typeface="Wingdings"/>
              </a:rPr>
              <a:t>- rarely TMA</a:t>
            </a:r>
            <a:endParaRPr lang="en-US" sz="1600" dirty="0" smtClean="0"/>
          </a:p>
        </p:txBody>
      </p:sp>
    </p:spTree>
    <p:extLst>
      <p:ext uri="{BB962C8B-B14F-4D97-AF65-F5344CB8AC3E}">
        <p14:creationId xmlns:p14="http://schemas.microsoft.com/office/powerpoint/2010/main" val="351303280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2D08B0A-77DC-E847-A6C7-8F98B51CC463}"/>
              </a:ext>
            </a:extLst>
          </p:cNvPr>
          <p:cNvSpPr>
            <a:spLocks noGrp="1"/>
          </p:cNvSpPr>
          <p:nvPr>
            <p:ph type="title"/>
          </p:nvPr>
        </p:nvSpPr>
        <p:spPr/>
        <p:txBody>
          <a:bodyPr/>
          <a:lstStyle/>
          <a:p>
            <a:r>
              <a:rPr lang="en-US" dirty="0"/>
              <a:t>QUESTION 3</a:t>
            </a:r>
          </a:p>
        </p:txBody>
      </p:sp>
      <p:sp>
        <p:nvSpPr>
          <p:cNvPr id="3" name="Text Placeholder 2">
            <a:extLst>
              <a:ext uri="{FF2B5EF4-FFF2-40B4-BE49-F238E27FC236}">
                <a16:creationId xmlns="" xmlns:a16="http://schemas.microsoft.com/office/drawing/2014/main" id="{41833400-69CD-6541-8673-0613233ED7D0}"/>
              </a:ext>
            </a:extLst>
          </p:cNvPr>
          <p:cNvSpPr>
            <a:spLocks noGrp="1"/>
          </p:cNvSpPr>
          <p:nvPr>
            <p:ph type="body" idx="1"/>
          </p:nvPr>
        </p:nvSpPr>
        <p:spPr/>
        <p:txBody>
          <a:bodyPr/>
          <a:lstStyle/>
          <a:p>
            <a:r>
              <a:rPr lang="en-US" dirty="0"/>
              <a:t>What response rates and timing of response are seen for equine ATG + cyclosporine?  </a:t>
            </a:r>
          </a:p>
          <a:p>
            <a:r>
              <a:rPr lang="en-US" dirty="0"/>
              <a:t>What factors predict response to IST? </a:t>
            </a:r>
          </a:p>
        </p:txBody>
      </p:sp>
    </p:spTree>
    <p:extLst>
      <p:ext uri="{BB962C8B-B14F-4D97-AF65-F5344CB8AC3E}">
        <p14:creationId xmlns:p14="http://schemas.microsoft.com/office/powerpoint/2010/main" val="323971802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F93A6CA9-CB8C-CE4B-B12E-E3BF18BE167B}"/>
              </a:ext>
            </a:extLst>
          </p:cNvPr>
          <p:cNvSpPr>
            <a:spLocks noGrp="1"/>
          </p:cNvSpPr>
          <p:nvPr>
            <p:ph type="title"/>
          </p:nvPr>
        </p:nvSpPr>
        <p:spPr>
          <a:xfrm>
            <a:off x="541337" y="-84824"/>
            <a:ext cx="11481616" cy="1325563"/>
          </a:xfrm>
        </p:spPr>
        <p:txBody>
          <a:bodyPr>
            <a:normAutofit/>
          </a:bodyPr>
          <a:lstStyle/>
          <a:p>
            <a:r>
              <a:rPr lang="en-CA" sz="3200" b="1" dirty="0" smtClean="0"/>
              <a:t>Immunosuppressive Therapy for Severe Aplastic </a:t>
            </a:r>
            <a:r>
              <a:rPr lang="en-CA" sz="3200" b="1" dirty="0" err="1" smtClean="0"/>
              <a:t>Anemia</a:t>
            </a:r>
            <a:endParaRPr lang="en-US" sz="3200" b="1" dirty="0"/>
          </a:p>
        </p:txBody>
      </p:sp>
      <p:sp>
        <p:nvSpPr>
          <p:cNvPr id="8" name="TextBox 7"/>
          <p:cNvSpPr txBox="1"/>
          <p:nvPr/>
        </p:nvSpPr>
        <p:spPr>
          <a:xfrm>
            <a:off x="387688" y="1243509"/>
            <a:ext cx="9103724" cy="830997"/>
          </a:xfrm>
          <a:prstGeom prst="rect">
            <a:avLst/>
          </a:prstGeom>
          <a:noFill/>
        </p:spPr>
        <p:txBody>
          <a:bodyPr wrap="none" rtlCol="0">
            <a:spAutoFit/>
          </a:bodyPr>
          <a:lstStyle/>
          <a:p>
            <a:r>
              <a:rPr lang="en-US" sz="2400" b="1" dirty="0" smtClean="0"/>
              <a:t>Universally available </a:t>
            </a:r>
            <a:r>
              <a:rPr lang="en-US" sz="2400" b="1" dirty="0" smtClean="0"/>
              <a:t>approach </a:t>
            </a:r>
            <a:r>
              <a:rPr lang="en-US" sz="2400" b="1" dirty="0" smtClean="0"/>
              <a:t>in </a:t>
            </a:r>
            <a:r>
              <a:rPr lang="en-US" sz="2400" b="1" dirty="0" smtClean="0"/>
              <a:t>Canada:  </a:t>
            </a:r>
            <a:r>
              <a:rPr lang="en-US" sz="2400" dirty="0" smtClean="0"/>
              <a:t>Equine </a:t>
            </a:r>
            <a:r>
              <a:rPr lang="en-US" sz="2400" dirty="0" smtClean="0"/>
              <a:t>ATG  +  cyclosporine</a:t>
            </a:r>
          </a:p>
          <a:p>
            <a:endParaRPr lang="en-US" sz="2400" dirty="0"/>
          </a:p>
        </p:txBody>
      </p:sp>
      <p:sp>
        <p:nvSpPr>
          <p:cNvPr id="5" name="TextBox 4"/>
          <p:cNvSpPr txBox="1"/>
          <p:nvPr/>
        </p:nvSpPr>
        <p:spPr>
          <a:xfrm>
            <a:off x="2204829" y="1907505"/>
            <a:ext cx="5564068" cy="3683060"/>
          </a:xfrm>
          <a:prstGeom prst="rect">
            <a:avLst/>
          </a:prstGeom>
          <a:noFill/>
        </p:spPr>
        <p:txBody>
          <a:bodyPr wrap="none" rtlCol="0">
            <a:spAutoFit/>
          </a:bodyPr>
          <a:lstStyle/>
          <a:p>
            <a:endParaRPr lang="en-US" sz="2000" dirty="0"/>
          </a:p>
          <a:p>
            <a:pPr marL="800100" lvl="1" indent="-342900">
              <a:buFontTx/>
              <a:buChar char="-"/>
            </a:pPr>
            <a:r>
              <a:rPr lang="en-US" sz="2000" dirty="0" smtClean="0"/>
              <a:t>Response in 2/3 </a:t>
            </a:r>
            <a:r>
              <a:rPr lang="en-US" sz="2000" dirty="0" smtClean="0"/>
              <a:t>patients</a:t>
            </a:r>
            <a:endParaRPr lang="en-US" sz="2000" dirty="0"/>
          </a:p>
          <a:p>
            <a:pPr marL="800100" lvl="1" indent="-342900">
              <a:buFontTx/>
              <a:buChar char="-"/>
            </a:pPr>
            <a:r>
              <a:rPr lang="en-US" sz="2000" dirty="0" smtClean="0"/>
              <a:t>Takes average of ~3 months</a:t>
            </a:r>
            <a:endParaRPr lang="en-US" sz="2000" dirty="0"/>
          </a:p>
          <a:p>
            <a:pPr marL="800100" lvl="1" indent="-342900">
              <a:buFontTx/>
              <a:buChar char="-"/>
            </a:pPr>
            <a:r>
              <a:rPr lang="en-US" sz="2000" dirty="0" smtClean="0"/>
              <a:t>1</a:t>
            </a:r>
            <a:r>
              <a:rPr lang="en-US" sz="2000" dirty="0" smtClean="0"/>
              <a:t>/3 </a:t>
            </a:r>
            <a:r>
              <a:rPr lang="en-US" sz="2000" dirty="0" smtClean="0"/>
              <a:t>of responders </a:t>
            </a:r>
            <a:r>
              <a:rPr lang="en-US" sz="2000" dirty="0" smtClean="0"/>
              <a:t>relapse by 5 years </a:t>
            </a:r>
          </a:p>
          <a:p>
            <a:pPr marL="800100" lvl="1" indent="-342900">
              <a:buFontTx/>
              <a:buChar char="-"/>
            </a:pPr>
            <a:endParaRPr lang="en-US" sz="2000" dirty="0" smtClean="0"/>
          </a:p>
          <a:p>
            <a:pPr marL="800100" lvl="1" indent="-342900">
              <a:buFontTx/>
              <a:buChar char="-"/>
            </a:pPr>
            <a:r>
              <a:rPr lang="en-US" sz="2000" dirty="0" smtClean="0"/>
              <a:t>Predictors of response to IST </a:t>
            </a:r>
            <a:r>
              <a:rPr lang="en-US" sz="2000" baseline="30000" dirty="0" smtClean="0"/>
              <a:t>1</a:t>
            </a:r>
          </a:p>
          <a:p>
            <a:pPr lvl="1"/>
            <a:endParaRPr lang="en-US" sz="2000" baseline="30000" dirty="0" smtClean="0"/>
          </a:p>
          <a:p>
            <a:pPr marL="1257300" lvl="2" indent="-342900">
              <a:buFontTx/>
              <a:buChar char="-"/>
            </a:pPr>
            <a:r>
              <a:rPr lang="en-US" sz="2000" dirty="0" smtClean="0"/>
              <a:t>Young age</a:t>
            </a:r>
          </a:p>
          <a:p>
            <a:pPr marL="1257300" lvl="2" indent="-342900">
              <a:buFontTx/>
              <a:buChar char="-"/>
            </a:pPr>
            <a:r>
              <a:rPr lang="en-US" sz="2000" dirty="0" smtClean="0"/>
              <a:t>Higher baseline reticulocytes (&gt;25 x 10</a:t>
            </a:r>
            <a:r>
              <a:rPr lang="en-US" sz="2000" baseline="30000" dirty="0" smtClean="0"/>
              <a:t>9</a:t>
            </a:r>
            <a:r>
              <a:rPr lang="en-US" sz="2000" dirty="0" smtClean="0"/>
              <a:t>)</a:t>
            </a:r>
          </a:p>
          <a:p>
            <a:pPr marL="1257300" lvl="2" indent="-342900">
              <a:buFontTx/>
              <a:buChar char="-"/>
            </a:pPr>
            <a:r>
              <a:rPr lang="en-US" sz="2000" dirty="0" smtClean="0"/>
              <a:t>Higher baseline lymphocytes (&gt;1 x 10</a:t>
            </a:r>
            <a:r>
              <a:rPr lang="en-US" sz="2000" baseline="30000" dirty="0" smtClean="0"/>
              <a:t>9</a:t>
            </a:r>
            <a:r>
              <a:rPr lang="en-US" sz="2000" dirty="0" smtClean="0"/>
              <a:t>)</a:t>
            </a:r>
          </a:p>
          <a:p>
            <a:pPr marL="1257300" lvl="2" indent="-342900">
              <a:buFontTx/>
              <a:buChar char="-"/>
            </a:pPr>
            <a:r>
              <a:rPr lang="en-US" sz="2000" i="1" dirty="0" smtClean="0"/>
              <a:t>PIGA</a:t>
            </a:r>
            <a:r>
              <a:rPr lang="en-US" sz="2000" dirty="0" smtClean="0"/>
              <a:t> and </a:t>
            </a:r>
            <a:r>
              <a:rPr lang="en-US" sz="2000" i="1" dirty="0" smtClean="0"/>
              <a:t>BCOR/BCORL1 </a:t>
            </a:r>
            <a:r>
              <a:rPr lang="en-US" sz="2000" dirty="0" smtClean="0"/>
              <a:t>mutations </a:t>
            </a:r>
            <a:r>
              <a:rPr lang="en-US" sz="2000" baseline="30000" dirty="0" smtClean="0"/>
              <a:t>2</a:t>
            </a:r>
            <a:endParaRPr lang="en-US" sz="2000" baseline="30000" dirty="0"/>
          </a:p>
          <a:p>
            <a:pPr marL="800100" lvl="1" indent="-342900">
              <a:buFontTx/>
              <a:buChar char="-"/>
            </a:pPr>
            <a:endParaRPr lang="en-US" sz="2000" dirty="0" smtClean="0"/>
          </a:p>
        </p:txBody>
      </p:sp>
      <p:sp>
        <p:nvSpPr>
          <p:cNvPr id="6" name="TextBox 5"/>
          <p:cNvSpPr txBox="1"/>
          <p:nvPr/>
        </p:nvSpPr>
        <p:spPr>
          <a:xfrm>
            <a:off x="9489179" y="6295746"/>
            <a:ext cx="2702821" cy="738664"/>
          </a:xfrm>
          <a:prstGeom prst="rect">
            <a:avLst/>
          </a:prstGeom>
          <a:noFill/>
        </p:spPr>
        <p:txBody>
          <a:bodyPr wrap="none" rtlCol="0">
            <a:spAutoFit/>
          </a:bodyPr>
          <a:lstStyle/>
          <a:p>
            <a:r>
              <a:rPr lang="en-US" sz="1400" dirty="0" smtClean="0"/>
              <a:t>1. </a:t>
            </a:r>
            <a:r>
              <a:rPr lang="en-US" sz="1400" dirty="0" err="1" smtClean="0"/>
              <a:t>Schienberg</a:t>
            </a:r>
            <a:r>
              <a:rPr lang="en-US" sz="1400" dirty="0" smtClean="0"/>
              <a:t> et al BJH Blood 2009</a:t>
            </a:r>
          </a:p>
          <a:p>
            <a:r>
              <a:rPr lang="en-US" sz="1400" dirty="0" smtClean="0"/>
              <a:t>2. </a:t>
            </a:r>
            <a:r>
              <a:rPr lang="en-US" sz="1400" dirty="0" err="1" smtClean="0"/>
              <a:t>Yoshizato</a:t>
            </a:r>
            <a:r>
              <a:rPr lang="en-US" sz="1400" dirty="0" smtClean="0"/>
              <a:t> et al NEJM 2015</a:t>
            </a:r>
          </a:p>
          <a:p>
            <a:endParaRPr lang="en-US" sz="1400" dirty="0"/>
          </a:p>
        </p:txBody>
      </p:sp>
    </p:spTree>
    <p:extLst>
      <p:ext uri="{BB962C8B-B14F-4D97-AF65-F5344CB8AC3E}">
        <p14:creationId xmlns:p14="http://schemas.microsoft.com/office/powerpoint/2010/main" val="21485837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E7A2A9-B3C9-204A-BB5B-1D244F8820B2}"/>
              </a:ext>
            </a:extLst>
          </p:cNvPr>
          <p:cNvSpPr>
            <a:spLocks noGrp="1"/>
          </p:cNvSpPr>
          <p:nvPr>
            <p:ph type="title"/>
          </p:nvPr>
        </p:nvSpPr>
        <p:spPr/>
        <p:txBody>
          <a:bodyPr/>
          <a:lstStyle/>
          <a:p>
            <a:r>
              <a:rPr lang="en-US" dirty="0"/>
              <a:t>QUESTION 4</a:t>
            </a:r>
          </a:p>
        </p:txBody>
      </p:sp>
      <p:sp>
        <p:nvSpPr>
          <p:cNvPr id="3" name="Text Placeholder 2">
            <a:extLst>
              <a:ext uri="{FF2B5EF4-FFF2-40B4-BE49-F238E27FC236}">
                <a16:creationId xmlns="" xmlns:a16="http://schemas.microsoft.com/office/drawing/2014/main" id="{FABC1E72-70D6-0C4A-A2CF-DF871856A184}"/>
              </a:ext>
            </a:extLst>
          </p:cNvPr>
          <p:cNvSpPr>
            <a:spLocks noGrp="1"/>
          </p:cNvSpPr>
          <p:nvPr>
            <p:ph type="body" idx="1"/>
          </p:nvPr>
        </p:nvSpPr>
        <p:spPr/>
        <p:txBody>
          <a:bodyPr/>
          <a:lstStyle/>
          <a:p>
            <a:r>
              <a:rPr lang="en-US" dirty="0"/>
              <a:t>Are there any add-ons to equine ATG + cyclosporine that can ameliorate response rates and/or speed up the time to response? </a:t>
            </a:r>
          </a:p>
        </p:txBody>
      </p:sp>
    </p:spTree>
    <p:extLst>
      <p:ext uri="{BB962C8B-B14F-4D97-AF65-F5344CB8AC3E}">
        <p14:creationId xmlns:p14="http://schemas.microsoft.com/office/powerpoint/2010/main" val="352029888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 xmlns:a16="http://schemas.microsoft.com/office/drawing/2014/main" id="{F93A6CA9-CB8C-CE4B-B12E-E3BF18BE167B}"/>
              </a:ext>
            </a:extLst>
          </p:cNvPr>
          <p:cNvSpPr txBox="1">
            <a:spLocks/>
          </p:cNvSpPr>
          <p:nvPr/>
        </p:nvSpPr>
        <p:spPr>
          <a:xfrm>
            <a:off x="541337" y="-84824"/>
            <a:ext cx="1148161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3200" b="1" dirty="0" smtClean="0"/>
              <a:t>Addition of </a:t>
            </a:r>
            <a:r>
              <a:rPr lang="en-CA" sz="3200" b="1" dirty="0" err="1" smtClean="0"/>
              <a:t>eltrombopag</a:t>
            </a:r>
            <a:r>
              <a:rPr lang="en-CA" sz="3200" b="1" dirty="0" smtClean="0"/>
              <a:t> to standard IST for severe AA</a:t>
            </a:r>
            <a:endParaRPr lang="en-US" sz="3200" b="1" dirty="0"/>
          </a:p>
        </p:txBody>
      </p:sp>
      <p:sp>
        <p:nvSpPr>
          <p:cNvPr id="7" name="TextBox 6"/>
          <p:cNvSpPr txBox="1"/>
          <p:nvPr/>
        </p:nvSpPr>
        <p:spPr>
          <a:xfrm>
            <a:off x="158686" y="1153079"/>
            <a:ext cx="8751114" cy="3118802"/>
          </a:xfrm>
          <a:prstGeom prst="rect">
            <a:avLst/>
          </a:prstGeom>
          <a:noFill/>
        </p:spPr>
        <p:txBody>
          <a:bodyPr wrap="none" rtlCol="0">
            <a:spAutoFit/>
          </a:bodyPr>
          <a:lstStyle/>
          <a:p>
            <a:pPr lvl="1"/>
            <a:r>
              <a:rPr lang="en-US" sz="2400" b="1" dirty="0" smtClean="0"/>
              <a:t>Phase </a:t>
            </a:r>
            <a:r>
              <a:rPr lang="en-US" sz="2400" b="1" dirty="0" smtClean="0"/>
              <a:t>3 RACE trial:  </a:t>
            </a:r>
            <a:r>
              <a:rPr lang="en-US" sz="2400" dirty="0" smtClean="0"/>
              <a:t>De </a:t>
            </a:r>
            <a:r>
              <a:rPr lang="en-US" sz="2400" dirty="0" err="1" smtClean="0"/>
              <a:t>Latour</a:t>
            </a:r>
            <a:r>
              <a:rPr lang="en-US" sz="2400" dirty="0" smtClean="0"/>
              <a:t> et al NEJM </a:t>
            </a:r>
            <a:r>
              <a:rPr lang="en-US" sz="2400" dirty="0" smtClean="0"/>
              <a:t>2022</a:t>
            </a:r>
          </a:p>
          <a:p>
            <a:pPr lvl="1"/>
            <a:endParaRPr lang="en-US" sz="1000" dirty="0" smtClean="0"/>
          </a:p>
          <a:p>
            <a:pPr marL="800100" lvl="1" indent="-342900">
              <a:buFontTx/>
              <a:buChar char="-"/>
            </a:pPr>
            <a:r>
              <a:rPr lang="en-US" sz="2000" dirty="0" smtClean="0"/>
              <a:t>Equine </a:t>
            </a:r>
            <a:r>
              <a:rPr lang="en-US" sz="2000" dirty="0" smtClean="0"/>
              <a:t>ATG + cyclosporine +/- </a:t>
            </a:r>
            <a:r>
              <a:rPr lang="en-US" sz="2000" dirty="0" err="1" smtClean="0"/>
              <a:t>eltrombopag</a:t>
            </a:r>
            <a:r>
              <a:rPr lang="en-US" sz="2000" dirty="0" smtClean="0"/>
              <a:t> (starting on day 14 for 3-6 months)</a:t>
            </a:r>
          </a:p>
          <a:p>
            <a:pPr marL="800100" lvl="1" indent="-342900">
              <a:buFontTx/>
              <a:buChar char="-"/>
            </a:pPr>
            <a:r>
              <a:rPr lang="en-US" sz="2000" dirty="0" smtClean="0"/>
              <a:t>Inclusion:  SAA, previously untreated (</a:t>
            </a:r>
            <a:r>
              <a:rPr lang="en-US" sz="2000" i="1" dirty="0" smtClean="0"/>
              <a:t>n</a:t>
            </a:r>
            <a:r>
              <a:rPr lang="en-US" sz="2000" dirty="0" smtClean="0"/>
              <a:t>=</a:t>
            </a:r>
            <a:r>
              <a:rPr lang="en-US" sz="2000" dirty="0" smtClean="0"/>
              <a:t>197</a:t>
            </a:r>
            <a:r>
              <a:rPr lang="en-US" sz="2000" dirty="0" smtClean="0"/>
              <a:t>)</a:t>
            </a:r>
            <a:endParaRPr lang="en-US" sz="1600" dirty="0"/>
          </a:p>
          <a:p>
            <a:pPr marL="1257300" lvl="2" indent="-342900">
              <a:buFontTx/>
              <a:buChar char="-"/>
            </a:pPr>
            <a:endParaRPr lang="en-US" sz="1600" dirty="0" smtClean="0"/>
          </a:p>
          <a:p>
            <a:pPr marL="1257300" lvl="2" indent="-342900">
              <a:buFontTx/>
              <a:buChar char="-"/>
            </a:pPr>
            <a:endParaRPr lang="en-US" sz="1600" dirty="0"/>
          </a:p>
          <a:p>
            <a:pPr marL="1257300" lvl="2" indent="-342900">
              <a:buFontTx/>
              <a:buChar char="-"/>
            </a:pPr>
            <a:endParaRPr lang="en-US" sz="1600" dirty="0" smtClean="0"/>
          </a:p>
          <a:p>
            <a:pPr marL="1257300" lvl="2" indent="-342900">
              <a:buFontTx/>
              <a:buChar char="-"/>
            </a:pPr>
            <a:endParaRPr lang="en-US" sz="1600" dirty="0"/>
          </a:p>
          <a:p>
            <a:pPr marL="1257300" lvl="2" indent="-342900">
              <a:buFontTx/>
              <a:buChar char="-"/>
            </a:pPr>
            <a:endParaRPr lang="en-US" sz="1600" dirty="0" smtClean="0"/>
          </a:p>
          <a:p>
            <a:pPr marL="1257300" lvl="2" indent="-342900">
              <a:buFontTx/>
              <a:buChar char="-"/>
            </a:pPr>
            <a:endParaRPr lang="en-US" sz="1600" dirty="0" smtClean="0"/>
          </a:p>
          <a:p>
            <a:pPr marL="1257300" lvl="2" indent="-342900">
              <a:buFontTx/>
              <a:buChar char="-"/>
            </a:pPr>
            <a:endParaRPr lang="en-US" sz="1600" baseline="30000" dirty="0"/>
          </a:p>
          <a:p>
            <a:pPr marL="800100" lvl="1" indent="-342900">
              <a:buFontTx/>
              <a:buChar char="-"/>
            </a:pPr>
            <a:endParaRPr lang="en-US" sz="1600" dirty="0" smtClean="0"/>
          </a:p>
        </p:txBody>
      </p:sp>
      <p:sp>
        <p:nvSpPr>
          <p:cNvPr id="8" name="TextBox 7"/>
          <p:cNvSpPr txBox="1"/>
          <p:nvPr/>
        </p:nvSpPr>
        <p:spPr>
          <a:xfrm>
            <a:off x="8530705" y="3298899"/>
            <a:ext cx="3492248" cy="1877437"/>
          </a:xfrm>
          <a:prstGeom prst="rect">
            <a:avLst/>
          </a:prstGeom>
          <a:noFill/>
          <a:ln>
            <a:solidFill>
              <a:schemeClr val="tx1"/>
            </a:solidFill>
          </a:ln>
        </p:spPr>
        <p:txBody>
          <a:bodyPr wrap="square" rtlCol="0">
            <a:spAutoFit/>
          </a:bodyPr>
          <a:lstStyle/>
          <a:p>
            <a:pPr marL="0" lvl="3"/>
            <a:r>
              <a:rPr lang="en-US" sz="2000" dirty="0" smtClean="0"/>
              <a:t>- </a:t>
            </a:r>
            <a:r>
              <a:rPr lang="en-US" sz="1600" dirty="0" smtClean="0"/>
              <a:t>CR </a:t>
            </a:r>
            <a:r>
              <a:rPr lang="en-US" sz="1600" dirty="0"/>
              <a:t>at 3 months:  22% vs. 10%</a:t>
            </a:r>
          </a:p>
          <a:p>
            <a:pPr marL="0" lvl="3">
              <a:buFontTx/>
              <a:buChar char="-"/>
            </a:pPr>
            <a:r>
              <a:rPr lang="en-US" sz="1600" dirty="0" smtClean="0"/>
              <a:t> ORR </a:t>
            </a:r>
            <a:r>
              <a:rPr lang="en-US" sz="1600" dirty="0"/>
              <a:t>at 6 months:  68% vs. 41%</a:t>
            </a:r>
          </a:p>
          <a:p>
            <a:pPr marL="0" lvl="3">
              <a:buFontTx/>
              <a:buChar char="-"/>
            </a:pPr>
            <a:r>
              <a:rPr lang="en-US" sz="1600" dirty="0" smtClean="0"/>
              <a:t> Shorter </a:t>
            </a:r>
            <a:r>
              <a:rPr lang="en-US" sz="1600" dirty="0"/>
              <a:t>time to first </a:t>
            </a:r>
            <a:r>
              <a:rPr lang="en-US" sz="1600" dirty="0" smtClean="0"/>
              <a:t>response</a:t>
            </a:r>
          </a:p>
          <a:p>
            <a:pPr marL="0" lvl="3">
              <a:buFontTx/>
              <a:buChar char="-"/>
            </a:pPr>
            <a:r>
              <a:rPr lang="en-US" sz="1600" dirty="0" smtClean="0"/>
              <a:t> Similar OS</a:t>
            </a:r>
          </a:p>
          <a:p>
            <a:pPr marL="0" lvl="3">
              <a:buFontTx/>
              <a:buChar char="-"/>
            </a:pPr>
            <a:r>
              <a:rPr lang="en-US" sz="1600" dirty="0" smtClean="0"/>
              <a:t> No signal for increased clonal evolution with ELT to date</a:t>
            </a:r>
          </a:p>
          <a:p>
            <a:pPr marL="0" lvl="3">
              <a:buFontTx/>
              <a:buChar char="-"/>
            </a:pPr>
            <a:r>
              <a:rPr lang="en-US" sz="1600" dirty="0"/>
              <a:t> </a:t>
            </a:r>
            <a:r>
              <a:rPr lang="en-US" sz="1600" dirty="0" smtClean="0"/>
              <a:t> </a:t>
            </a:r>
            <a:r>
              <a:rPr lang="en-US" sz="1600" dirty="0"/>
              <a:t>I</a:t>
            </a:r>
            <a:r>
              <a:rPr lang="en-US" sz="1600" dirty="0" smtClean="0"/>
              <a:t>ncreased fibrosis with rare ELT cases</a:t>
            </a:r>
            <a:endParaRPr lang="en-US" sz="1600" dirty="0"/>
          </a:p>
        </p:txBody>
      </p:sp>
      <p:pic>
        <p:nvPicPr>
          <p:cNvPr id="9" name="Picture 8" descr="Screen Shot 2023-08-23 at 10.20.15 PM.png"/>
          <p:cNvPicPr>
            <a:picLocks noChangeAspect="1"/>
          </p:cNvPicPr>
          <p:nvPr/>
        </p:nvPicPr>
        <p:blipFill rotWithShape="1">
          <a:blip r:embed="rId2">
            <a:extLst>
              <a:ext uri="{28A0092B-C50C-407E-A947-70E740481C1C}">
                <a14:useLocalDpi xmlns:a14="http://schemas.microsoft.com/office/drawing/2010/main" val="0"/>
              </a:ext>
            </a:extLst>
          </a:blip>
          <a:srcRect t="1038" b="51258"/>
          <a:stretch/>
        </p:blipFill>
        <p:spPr>
          <a:xfrm>
            <a:off x="261621" y="2966202"/>
            <a:ext cx="3444256" cy="2625639"/>
          </a:xfrm>
          <a:prstGeom prst="rect">
            <a:avLst/>
          </a:prstGeom>
        </p:spPr>
      </p:pic>
      <p:pic>
        <p:nvPicPr>
          <p:cNvPr id="10" name="Picture 9" descr="Screen Shot 2023-08-23 at 10.20.15 PM.png"/>
          <p:cNvPicPr>
            <a:picLocks noChangeAspect="1"/>
          </p:cNvPicPr>
          <p:nvPr/>
        </p:nvPicPr>
        <p:blipFill rotWithShape="1">
          <a:blip r:embed="rId2">
            <a:extLst>
              <a:ext uri="{28A0092B-C50C-407E-A947-70E740481C1C}">
                <a14:useLocalDpi xmlns:a14="http://schemas.microsoft.com/office/drawing/2010/main" val="0"/>
              </a:ext>
            </a:extLst>
          </a:blip>
          <a:srcRect t="51229" b="-2233"/>
          <a:stretch/>
        </p:blipFill>
        <p:spPr>
          <a:xfrm>
            <a:off x="4711701" y="2996682"/>
            <a:ext cx="3444255" cy="2807258"/>
          </a:xfrm>
          <a:prstGeom prst="rect">
            <a:avLst/>
          </a:prstGeom>
        </p:spPr>
      </p:pic>
    </p:spTree>
    <p:extLst>
      <p:ext uri="{BB962C8B-B14F-4D97-AF65-F5344CB8AC3E}">
        <p14:creationId xmlns:p14="http://schemas.microsoft.com/office/powerpoint/2010/main" val="402748805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14BA97-39CD-7949-BE04-712F0E15E92D}"/>
              </a:ext>
            </a:extLst>
          </p:cNvPr>
          <p:cNvSpPr>
            <a:spLocks noGrp="1"/>
          </p:cNvSpPr>
          <p:nvPr>
            <p:ph type="title"/>
          </p:nvPr>
        </p:nvSpPr>
        <p:spPr/>
        <p:txBody>
          <a:bodyPr>
            <a:normAutofit/>
          </a:bodyPr>
          <a:lstStyle/>
          <a:p>
            <a:r>
              <a:rPr lang="en-US" sz="3200" b="1" dirty="0"/>
              <a:t>Case 1: 24F with pancytopenia</a:t>
            </a:r>
          </a:p>
        </p:txBody>
      </p:sp>
      <p:sp>
        <p:nvSpPr>
          <p:cNvPr id="3" name="Content Placeholder 2">
            <a:extLst>
              <a:ext uri="{FF2B5EF4-FFF2-40B4-BE49-F238E27FC236}">
                <a16:creationId xmlns="" xmlns:a16="http://schemas.microsoft.com/office/drawing/2014/main" id="{6DFD25EE-1A5B-8E40-8F27-249AAF5627F6}"/>
              </a:ext>
            </a:extLst>
          </p:cNvPr>
          <p:cNvSpPr>
            <a:spLocks noGrp="1"/>
          </p:cNvSpPr>
          <p:nvPr>
            <p:ph idx="1"/>
          </p:nvPr>
        </p:nvSpPr>
        <p:spPr/>
        <p:txBody>
          <a:bodyPr>
            <a:normAutofit/>
          </a:bodyPr>
          <a:lstStyle/>
          <a:p>
            <a:pPr marL="0" indent="0">
              <a:buNone/>
            </a:pPr>
            <a:r>
              <a:rPr lang="en-US" sz="2400" dirty="0"/>
              <a:t>A 24F presents to the ER with a syncopal episode. Previously healthy, no past medical history. Recently has been well, with no viral URTI symptoms. She lives with her younger sister. </a:t>
            </a:r>
          </a:p>
          <a:p>
            <a:pPr marL="0" indent="0">
              <a:buNone/>
            </a:pPr>
            <a:endParaRPr lang="en-US" sz="2400" dirty="0"/>
          </a:p>
          <a:p>
            <a:pPr marL="0" indent="0">
              <a:buNone/>
            </a:pPr>
            <a:r>
              <a:rPr lang="en-US" sz="2400" dirty="0"/>
              <a:t>CBC:</a:t>
            </a:r>
          </a:p>
          <a:p>
            <a:pPr marL="0" indent="0">
              <a:buNone/>
            </a:pPr>
            <a:r>
              <a:rPr lang="en-US" sz="2400" dirty="0"/>
              <a:t>Hb 57 g/L MCV  85 </a:t>
            </a:r>
            <a:r>
              <a:rPr lang="en-US" sz="2400" dirty="0" err="1"/>
              <a:t>fL</a:t>
            </a:r>
            <a:endParaRPr lang="en-US" sz="2400" dirty="0"/>
          </a:p>
          <a:p>
            <a:pPr marL="0" indent="0">
              <a:buNone/>
            </a:pPr>
            <a:r>
              <a:rPr lang="en-US" sz="2400" dirty="0"/>
              <a:t>WBC 2 x10</a:t>
            </a:r>
            <a:r>
              <a:rPr lang="en-US" sz="2400" baseline="30000" dirty="0"/>
              <a:t>9</a:t>
            </a:r>
            <a:r>
              <a:rPr lang="en-US" sz="2400" dirty="0"/>
              <a:t>/L (ANC 0.1 x10</a:t>
            </a:r>
            <a:r>
              <a:rPr lang="en-US" sz="2400" baseline="30000" dirty="0"/>
              <a:t>9</a:t>
            </a:r>
            <a:r>
              <a:rPr lang="en-US" sz="2400" dirty="0"/>
              <a:t>/L)</a:t>
            </a:r>
          </a:p>
          <a:p>
            <a:pPr marL="0" indent="0">
              <a:buNone/>
            </a:pPr>
            <a:r>
              <a:rPr lang="en-US" sz="2400" dirty="0"/>
              <a:t>PLT </a:t>
            </a:r>
            <a:r>
              <a:rPr lang="en-US" sz="2400" dirty="0" smtClean="0"/>
              <a:t>18 x10</a:t>
            </a:r>
            <a:r>
              <a:rPr lang="en-US" sz="2400" baseline="30000" dirty="0" smtClean="0"/>
              <a:t>9</a:t>
            </a:r>
            <a:r>
              <a:rPr lang="en-US" sz="2400" dirty="0"/>
              <a:t>/L </a:t>
            </a:r>
            <a:endParaRPr lang="en-US" sz="2400" dirty="0"/>
          </a:p>
          <a:p>
            <a:pPr marL="0" indent="0">
              <a:buNone/>
            </a:pPr>
            <a:r>
              <a:rPr lang="en-US" sz="2400" dirty="0"/>
              <a:t>Reticulocytes </a:t>
            </a:r>
            <a:r>
              <a:rPr lang="en-US" sz="2400" dirty="0"/>
              <a:t>18 x10</a:t>
            </a:r>
            <a:r>
              <a:rPr lang="en-US" sz="2400" baseline="30000" dirty="0"/>
              <a:t>9</a:t>
            </a:r>
            <a:r>
              <a:rPr lang="en-US" sz="2400" dirty="0"/>
              <a:t>/L </a:t>
            </a:r>
            <a:endParaRPr lang="en-US" sz="2400" dirty="0"/>
          </a:p>
          <a:p>
            <a:pPr marL="0" indent="0">
              <a:buNone/>
            </a:pPr>
            <a:endParaRPr lang="en-US" dirty="0"/>
          </a:p>
        </p:txBody>
      </p:sp>
    </p:spTree>
    <p:extLst>
      <p:ext uri="{BB962C8B-B14F-4D97-AF65-F5344CB8AC3E}">
        <p14:creationId xmlns:p14="http://schemas.microsoft.com/office/powerpoint/2010/main" val="271859519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D48E6BA-D12A-934C-ADED-74D76DFE0E72}"/>
              </a:ext>
            </a:extLst>
          </p:cNvPr>
          <p:cNvSpPr>
            <a:spLocks noGrp="1"/>
          </p:cNvSpPr>
          <p:nvPr>
            <p:ph type="title"/>
          </p:nvPr>
        </p:nvSpPr>
        <p:spPr/>
        <p:txBody>
          <a:bodyPr>
            <a:normAutofit/>
          </a:bodyPr>
          <a:lstStyle/>
          <a:p>
            <a:r>
              <a:rPr lang="en-US" sz="3200" b="1" dirty="0"/>
              <a:t>Case 2 Continued</a:t>
            </a:r>
          </a:p>
        </p:txBody>
      </p:sp>
      <p:sp>
        <p:nvSpPr>
          <p:cNvPr id="3" name="Content Placeholder 2">
            <a:extLst>
              <a:ext uri="{FF2B5EF4-FFF2-40B4-BE49-F238E27FC236}">
                <a16:creationId xmlns="" xmlns:a16="http://schemas.microsoft.com/office/drawing/2014/main" id="{E17E5E61-0D04-694A-8AAE-068C1FCA8140}"/>
              </a:ext>
            </a:extLst>
          </p:cNvPr>
          <p:cNvSpPr>
            <a:spLocks noGrp="1"/>
          </p:cNvSpPr>
          <p:nvPr>
            <p:ph idx="1"/>
          </p:nvPr>
        </p:nvSpPr>
        <p:spPr/>
        <p:txBody>
          <a:bodyPr>
            <a:normAutofit/>
          </a:bodyPr>
          <a:lstStyle/>
          <a:p>
            <a:pPr marL="0" indent="0">
              <a:buNone/>
            </a:pPr>
            <a:r>
              <a:rPr lang="en-US" sz="2400" dirty="0"/>
              <a:t>He receives ATG and is started on cyclosporine. His counts respond and he goes into remission. You follow him every month for the first year. </a:t>
            </a:r>
          </a:p>
          <a:p>
            <a:pPr marL="0" indent="0">
              <a:buNone/>
            </a:pPr>
            <a:endParaRPr lang="en-US" sz="2400" dirty="0"/>
          </a:p>
          <a:p>
            <a:pPr marL="0" indent="0">
              <a:buNone/>
            </a:pPr>
            <a:r>
              <a:rPr lang="en-US" sz="2400" dirty="0"/>
              <a:t>At 12 months, he tells you he feels quite jittery and wants to know if this could be a side effect of any of his medications, and what can be done. His counts have plateaued with a recent CBC showing Hb 112, WBC 5 (ANC 2), Platelets 120. </a:t>
            </a:r>
          </a:p>
        </p:txBody>
      </p:sp>
    </p:spTree>
    <p:extLst>
      <p:ext uri="{BB962C8B-B14F-4D97-AF65-F5344CB8AC3E}">
        <p14:creationId xmlns:p14="http://schemas.microsoft.com/office/powerpoint/2010/main" val="3635136043"/>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C376C1-CB6D-3448-BBC3-850FDA2B11BA}"/>
              </a:ext>
            </a:extLst>
          </p:cNvPr>
          <p:cNvSpPr>
            <a:spLocks noGrp="1"/>
          </p:cNvSpPr>
          <p:nvPr>
            <p:ph type="title"/>
          </p:nvPr>
        </p:nvSpPr>
        <p:spPr/>
        <p:txBody>
          <a:bodyPr/>
          <a:lstStyle/>
          <a:p>
            <a:r>
              <a:rPr lang="en-US" dirty="0"/>
              <a:t>QUESTION 5</a:t>
            </a:r>
          </a:p>
        </p:txBody>
      </p:sp>
      <p:sp>
        <p:nvSpPr>
          <p:cNvPr id="3" name="Text Placeholder 2">
            <a:extLst>
              <a:ext uri="{FF2B5EF4-FFF2-40B4-BE49-F238E27FC236}">
                <a16:creationId xmlns="" xmlns:a16="http://schemas.microsoft.com/office/drawing/2014/main" id="{B3269858-2BFF-A847-9A88-696493CD16A1}"/>
              </a:ext>
            </a:extLst>
          </p:cNvPr>
          <p:cNvSpPr>
            <a:spLocks noGrp="1"/>
          </p:cNvSpPr>
          <p:nvPr>
            <p:ph type="body" idx="1"/>
          </p:nvPr>
        </p:nvSpPr>
        <p:spPr/>
        <p:txBody>
          <a:bodyPr/>
          <a:lstStyle/>
          <a:p>
            <a:r>
              <a:rPr lang="en-US" dirty="0"/>
              <a:t>How do you explain his symptoms and what would you do next?</a:t>
            </a:r>
          </a:p>
        </p:txBody>
      </p:sp>
    </p:spTree>
    <p:extLst>
      <p:ext uri="{BB962C8B-B14F-4D97-AF65-F5344CB8AC3E}">
        <p14:creationId xmlns:p14="http://schemas.microsoft.com/office/powerpoint/2010/main" val="252362032"/>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F93A6CA9-CB8C-CE4B-B12E-E3BF18BE167B}"/>
              </a:ext>
            </a:extLst>
          </p:cNvPr>
          <p:cNvSpPr>
            <a:spLocks noGrp="1"/>
          </p:cNvSpPr>
          <p:nvPr>
            <p:ph type="title"/>
          </p:nvPr>
        </p:nvSpPr>
        <p:spPr>
          <a:xfrm>
            <a:off x="541337" y="-84824"/>
            <a:ext cx="11481616" cy="1325563"/>
          </a:xfrm>
        </p:spPr>
        <p:txBody>
          <a:bodyPr>
            <a:normAutofit/>
          </a:bodyPr>
          <a:lstStyle/>
          <a:p>
            <a:r>
              <a:rPr lang="en-CA" sz="3200" b="1" dirty="0" smtClean="0"/>
              <a:t>Cyclosporine tapering strategies</a:t>
            </a:r>
            <a:endParaRPr lang="en-US" sz="3200" b="1" dirty="0"/>
          </a:p>
        </p:txBody>
      </p:sp>
      <p:sp>
        <p:nvSpPr>
          <p:cNvPr id="5" name="TextBox 4"/>
          <p:cNvSpPr txBox="1"/>
          <p:nvPr/>
        </p:nvSpPr>
        <p:spPr>
          <a:xfrm>
            <a:off x="572354" y="1378269"/>
            <a:ext cx="10645168" cy="2554545"/>
          </a:xfrm>
          <a:prstGeom prst="rect">
            <a:avLst/>
          </a:prstGeom>
          <a:noFill/>
        </p:spPr>
        <p:txBody>
          <a:bodyPr wrap="square" rtlCol="0">
            <a:spAutoFit/>
          </a:bodyPr>
          <a:lstStyle/>
          <a:p>
            <a:endParaRPr lang="en-US" sz="2000" dirty="0"/>
          </a:p>
          <a:p>
            <a:pPr marL="800100" lvl="1" indent="-342900">
              <a:buFontTx/>
              <a:buChar char="-"/>
            </a:pPr>
            <a:r>
              <a:rPr lang="en-US" sz="2000" dirty="0" smtClean="0"/>
              <a:t>Given 12 months of </a:t>
            </a:r>
            <a:r>
              <a:rPr lang="en-US" sz="2000" dirty="0" err="1" smtClean="0"/>
              <a:t>CsA</a:t>
            </a:r>
            <a:r>
              <a:rPr lang="en-US" sz="2000" dirty="0" smtClean="0"/>
              <a:t> and plateaued counts, reasonable to start slow taper</a:t>
            </a:r>
            <a:endParaRPr lang="en-US" sz="2000" dirty="0"/>
          </a:p>
          <a:p>
            <a:pPr marL="800100" lvl="1" indent="-342900">
              <a:buFontTx/>
              <a:buChar char="-"/>
            </a:pPr>
            <a:r>
              <a:rPr lang="en-US" sz="2000" dirty="0" smtClean="0"/>
              <a:t>One approach:  decrease by 25 mg q2-3 months</a:t>
            </a:r>
          </a:p>
          <a:p>
            <a:pPr lvl="1"/>
            <a:endParaRPr lang="en-US" sz="2000" dirty="0" smtClean="0"/>
          </a:p>
          <a:p>
            <a:pPr marL="800100" lvl="1" indent="-342900">
              <a:buFontTx/>
              <a:buChar char="-"/>
            </a:pPr>
            <a:r>
              <a:rPr lang="en-US" sz="2000" dirty="0" smtClean="0"/>
              <a:t>Many patients are unable to completely stop </a:t>
            </a:r>
            <a:r>
              <a:rPr lang="en-US" sz="2000" dirty="0" err="1" smtClean="0"/>
              <a:t>CsA</a:t>
            </a:r>
            <a:r>
              <a:rPr lang="en-US" sz="2000" dirty="0" smtClean="0"/>
              <a:t>, but majority re-respond if dose is re-increased to prior effective levels</a:t>
            </a:r>
            <a:endParaRPr lang="en-US" sz="2000" dirty="0"/>
          </a:p>
          <a:p>
            <a:pPr marL="800100" lvl="1" indent="-342900">
              <a:buFontTx/>
              <a:buChar char="-"/>
            </a:pPr>
            <a:endParaRPr lang="en-US" sz="2000" dirty="0" smtClean="0"/>
          </a:p>
          <a:p>
            <a:pPr marL="800100" lvl="1" indent="-342900">
              <a:buFontTx/>
              <a:buChar char="-"/>
            </a:pPr>
            <a:endParaRPr lang="en-US" sz="2000" dirty="0" smtClean="0"/>
          </a:p>
        </p:txBody>
      </p:sp>
    </p:spTree>
    <p:extLst>
      <p:ext uri="{BB962C8B-B14F-4D97-AF65-F5344CB8AC3E}">
        <p14:creationId xmlns:p14="http://schemas.microsoft.com/office/powerpoint/2010/main" val="121723176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37E278E-74CB-E149-88CE-2392991035EC}"/>
              </a:ext>
            </a:extLst>
          </p:cNvPr>
          <p:cNvSpPr>
            <a:spLocks noGrp="1"/>
          </p:cNvSpPr>
          <p:nvPr>
            <p:ph type="title"/>
          </p:nvPr>
        </p:nvSpPr>
        <p:spPr/>
        <p:txBody>
          <a:bodyPr>
            <a:normAutofit/>
          </a:bodyPr>
          <a:lstStyle/>
          <a:p>
            <a:r>
              <a:rPr lang="en-US" sz="3200" b="1" dirty="0"/>
              <a:t>Case 1: 24F with pancytopenia</a:t>
            </a:r>
          </a:p>
        </p:txBody>
      </p:sp>
      <p:sp>
        <p:nvSpPr>
          <p:cNvPr id="3" name="Content Placeholder 2">
            <a:extLst>
              <a:ext uri="{FF2B5EF4-FFF2-40B4-BE49-F238E27FC236}">
                <a16:creationId xmlns="" xmlns:a16="http://schemas.microsoft.com/office/drawing/2014/main" id="{7EDE32F6-0BA5-AB47-8370-6FBA675BD0EC}"/>
              </a:ext>
            </a:extLst>
          </p:cNvPr>
          <p:cNvSpPr>
            <a:spLocks noGrp="1"/>
          </p:cNvSpPr>
          <p:nvPr>
            <p:ph idx="1"/>
          </p:nvPr>
        </p:nvSpPr>
        <p:spPr/>
        <p:txBody>
          <a:bodyPr>
            <a:normAutofit/>
          </a:bodyPr>
          <a:lstStyle/>
          <a:p>
            <a:pPr marL="0" indent="0">
              <a:buNone/>
            </a:pPr>
            <a:r>
              <a:rPr lang="en-US" b="1" dirty="0"/>
              <a:t>Further investigations:</a:t>
            </a:r>
          </a:p>
          <a:p>
            <a:pPr marL="0" indent="0">
              <a:buNone/>
            </a:pPr>
            <a:r>
              <a:rPr lang="en-US" sz="2400" dirty="0" smtClean="0"/>
              <a:t>•  Prior </a:t>
            </a:r>
            <a:r>
              <a:rPr lang="en-US" sz="2400" dirty="0"/>
              <a:t>CBC 2 years prior:  normal</a:t>
            </a:r>
          </a:p>
          <a:p>
            <a:pPr marL="0" indent="0">
              <a:buNone/>
            </a:pPr>
            <a:r>
              <a:rPr lang="en-US" sz="2400" dirty="0" smtClean="0"/>
              <a:t>•  No </a:t>
            </a:r>
            <a:r>
              <a:rPr lang="en-US" sz="2400" dirty="0"/>
              <a:t>dysplasia or circulating blasts on blood film</a:t>
            </a:r>
          </a:p>
          <a:p>
            <a:pPr marL="0" indent="0">
              <a:buNone/>
            </a:pPr>
            <a:r>
              <a:rPr lang="en-US" sz="2400" dirty="0" smtClean="0"/>
              <a:t>•  Normal </a:t>
            </a:r>
            <a:r>
              <a:rPr lang="en-US" sz="2400" dirty="0" err="1"/>
              <a:t>hematinics</a:t>
            </a:r>
            <a:r>
              <a:rPr lang="en-US" sz="2400" dirty="0"/>
              <a:t>, liver panel</a:t>
            </a:r>
          </a:p>
          <a:p>
            <a:pPr marL="0" indent="0">
              <a:buNone/>
            </a:pPr>
            <a:r>
              <a:rPr lang="en-US" sz="2400" dirty="0" smtClean="0"/>
              <a:t>•  Viral </a:t>
            </a:r>
            <a:r>
              <a:rPr lang="en-US" sz="2400" dirty="0" err="1"/>
              <a:t>s</a:t>
            </a:r>
            <a:r>
              <a:rPr lang="en-US" sz="2400" dirty="0" err="1" smtClean="0"/>
              <a:t>erologies</a:t>
            </a:r>
            <a:r>
              <a:rPr lang="en-US" sz="2400" dirty="0" smtClean="0"/>
              <a:t> </a:t>
            </a:r>
            <a:r>
              <a:rPr lang="en-US" sz="2400" dirty="0"/>
              <a:t>negative</a:t>
            </a:r>
          </a:p>
          <a:p>
            <a:pPr marL="0" indent="0">
              <a:buNone/>
            </a:pPr>
            <a:r>
              <a:rPr lang="en-US" sz="2400" dirty="0" smtClean="0"/>
              <a:t>•  No </a:t>
            </a:r>
            <a:r>
              <a:rPr lang="en-US" sz="2400" dirty="0"/>
              <a:t>hepatosplenomegaly on ultrasound</a:t>
            </a:r>
          </a:p>
        </p:txBody>
      </p:sp>
    </p:spTree>
    <p:extLst>
      <p:ext uri="{BB962C8B-B14F-4D97-AF65-F5344CB8AC3E}">
        <p14:creationId xmlns:p14="http://schemas.microsoft.com/office/powerpoint/2010/main" val="222739810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F73547-7AB4-F141-9EB3-49359DA39712}"/>
              </a:ext>
            </a:extLst>
          </p:cNvPr>
          <p:cNvSpPr>
            <a:spLocks noGrp="1"/>
          </p:cNvSpPr>
          <p:nvPr>
            <p:ph type="title"/>
          </p:nvPr>
        </p:nvSpPr>
        <p:spPr>
          <a:xfrm>
            <a:off x="585725" y="-114547"/>
            <a:ext cx="10515600" cy="1325563"/>
          </a:xfrm>
        </p:spPr>
        <p:txBody>
          <a:bodyPr>
            <a:normAutofit/>
          </a:bodyPr>
          <a:lstStyle/>
          <a:p>
            <a:r>
              <a:rPr lang="en-US" sz="3200" b="1" dirty="0"/>
              <a:t>Case 1: </a:t>
            </a:r>
            <a:r>
              <a:rPr lang="en-US" sz="3200" b="1" dirty="0"/>
              <a:t>B</a:t>
            </a:r>
            <a:r>
              <a:rPr lang="en-US" sz="3200" b="1" dirty="0" smtClean="0"/>
              <a:t>one marrow results</a:t>
            </a:r>
            <a:endParaRPr lang="en-US" sz="3200" b="1" dirty="0"/>
          </a:p>
        </p:txBody>
      </p:sp>
      <p:sp>
        <p:nvSpPr>
          <p:cNvPr id="3" name="Content Placeholder 2">
            <a:extLst>
              <a:ext uri="{FF2B5EF4-FFF2-40B4-BE49-F238E27FC236}">
                <a16:creationId xmlns="" xmlns:a16="http://schemas.microsoft.com/office/drawing/2014/main" id="{3B147C96-09A8-964F-9FCF-F7DC41D61464}"/>
              </a:ext>
            </a:extLst>
          </p:cNvPr>
          <p:cNvSpPr>
            <a:spLocks noGrp="1"/>
          </p:cNvSpPr>
          <p:nvPr>
            <p:ph idx="1"/>
          </p:nvPr>
        </p:nvSpPr>
        <p:spPr>
          <a:xfrm>
            <a:off x="756271" y="5834088"/>
            <a:ext cx="10263126" cy="1037110"/>
          </a:xfrm>
        </p:spPr>
        <p:txBody>
          <a:bodyPr>
            <a:normAutofit/>
          </a:bodyPr>
          <a:lstStyle/>
          <a:p>
            <a:pPr marL="0" indent="0">
              <a:buNone/>
            </a:pPr>
            <a:r>
              <a:rPr lang="en-US" sz="2000" b="1" dirty="0" err="1" smtClean="0"/>
              <a:t>Cytogenetics</a:t>
            </a:r>
            <a:r>
              <a:rPr lang="en-US" sz="2000" b="1" dirty="0" smtClean="0"/>
              <a:t>:  </a:t>
            </a:r>
            <a:r>
              <a:rPr lang="en-US" sz="2000" dirty="0" smtClean="0"/>
              <a:t>47, XX, +8 [3]; 46, XY [17]</a:t>
            </a:r>
          </a:p>
          <a:p>
            <a:pPr marL="0" indent="0">
              <a:buNone/>
            </a:pPr>
            <a:r>
              <a:rPr lang="en-US" sz="2000" b="1" dirty="0" smtClean="0"/>
              <a:t>NGS</a:t>
            </a:r>
            <a:r>
              <a:rPr lang="en-US" sz="2000" b="1" dirty="0"/>
              <a:t>:  </a:t>
            </a:r>
            <a:r>
              <a:rPr lang="en-US" sz="2000" dirty="0"/>
              <a:t>BCOR (NM_0011233852] c.2514dup p.(K839Qfs*5), VAF 10</a:t>
            </a:r>
            <a:r>
              <a:rPr lang="en-US" sz="2000" dirty="0" smtClean="0"/>
              <a:t>%</a:t>
            </a:r>
            <a:endParaRPr lang="en-US" sz="2000" dirty="0"/>
          </a:p>
        </p:txBody>
      </p:sp>
      <p:pic>
        <p:nvPicPr>
          <p:cNvPr id="4" name="Picture 3">
            <a:extLst>
              <a:ext uri="{FF2B5EF4-FFF2-40B4-BE49-F238E27FC236}">
                <a16:creationId xmlns="" xmlns:a16="http://schemas.microsoft.com/office/drawing/2014/main" id="{51052703-1550-9240-A746-6D419C393BF4}"/>
              </a:ext>
            </a:extLst>
          </p:cNvPr>
          <p:cNvPicPr>
            <a:picLocks noChangeAspect="1"/>
          </p:cNvPicPr>
          <p:nvPr/>
        </p:nvPicPr>
        <p:blipFill>
          <a:blip r:embed="rId2"/>
          <a:stretch>
            <a:fillRect/>
          </a:stretch>
        </p:blipFill>
        <p:spPr>
          <a:xfrm>
            <a:off x="5120602" y="1231503"/>
            <a:ext cx="6233198" cy="3782540"/>
          </a:xfrm>
          <a:prstGeom prst="rect">
            <a:avLst/>
          </a:prstGeom>
        </p:spPr>
      </p:pic>
      <p:sp>
        <p:nvSpPr>
          <p:cNvPr id="5" name="TextBox 4"/>
          <p:cNvSpPr txBox="1"/>
          <p:nvPr/>
        </p:nvSpPr>
        <p:spPr>
          <a:xfrm>
            <a:off x="8591949" y="5074022"/>
            <a:ext cx="3600051" cy="369332"/>
          </a:xfrm>
          <a:prstGeom prst="rect">
            <a:avLst/>
          </a:prstGeom>
          <a:noFill/>
        </p:spPr>
        <p:txBody>
          <a:bodyPr wrap="none" rtlCol="0">
            <a:spAutoFit/>
          </a:bodyPr>
          <a:lstStyle/>
          <a:p>
            <a:r>
              <a:rPr lang="en-US" i="1" dirty="0" smtClean="0"/>
              <a:t>Images courtesy of ASH Image Bank</a:t>
            </a:r>
            <a:endParaRPr lang="en-US" i="1" dirty="0"/>
          </a:p>
        </p:txBody>
      </p:sp>
      <p:sp>
        <p:nvSpPr>
          <p:cNvPr id="7" name="Content Placeholder 2">
            <a:extLst>
              <a:ext uri="{FF2B5EF4-FFF2-40B4-BE49-F238E27FC236}">
                <a16:creationId xmlns="" xmlns:a16="http://schemas.microsoft.com/office/drawing/2014/main" id="{3B147C96-09A8-964F-9FCF-F7DC41D61464}"/>
              </a:ext>
            </a:extLst>
          </p:cNvPr>
          <p:cNvSpPr txBox="1">
            <a:spLocks/>
          </p:cNvSpPr>
          <p:nvPr/>
        </p:nvSpPr>
        <p:spPr>
          <a:xfrm>
            <a:off x="585726" y="2450667"/>
            <a:ext cx="3823678" cy="12730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err="1" smtClean="0"/>
              <a:t>Hypocellular</a:t>
            </a:r>
            <a:r>
              <a:rPr lang="en-US" sz="2000" dirty="0" smtClean="0"/>
              <a:t> marrow (10%) with maturing </a:t>
            </a:r>
            <a:r>
              <a:rPr lang="en-US" sz="2000" dirty="0" err="1" smtClean="0"/>
              <a:t>trilineage</a:t>
            </a:r>
            <a:r>
              <a:rPr lang="en-US" sz="2000" dirty="0" smtClean="0"/>
              <a:t> hematopoiesis with no significant dysplasia, no increase in blasts, MF0</a:t>
            </a:r>
          </a:p>
        </p:txBody>
      </p:sp>
    </p:spTree>
    <p:extLst>
      <p:ext uri="{BB962C8B-B14F-4D97-AF65-F5344CB8AC3E}">
        <p14:creationId xmlns:p14="http://schemas.microsoft.com/office/powerpoint/2010/main" val="16073125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350990D8-484D-B349-9449-AF0670EAA437}"/>
              </a:ext>
            </a:extLst>
          </p:cNvPr>
          <p:cNvSpPr>
            <a:spLocks noGrp="1"/>
          </p:cNvSpPr>
          <p:nvPr>
            <p:ph type="title"/>
          </p:nvPr>
        </p:nvSpPr>
        <p:spPr/>
        <p:txBody>
          <a:bodyPr/>
          <a:lstStyle/>
          <a:p>
            <a:r>
              <a:rPr lang="en-US" dirty="0"/>
              <a:t>QUESTION 1</a:t>
            </a:r>
          </a:p>
        </p:txBody>
      </p:sp>
      <p:sp>
        <p:nvSpPr>
          <p:cNvPr id="5" name="Text Placeholder 4">
            <a:extLst>
              <a:ext uri="{FF2B5EF4-FFF2-40B4-BE49-F238E27FC236}">
                <a16:creationId xmlns="" xmlns:a16="http://schemas.microsoft.com/office/drawing/2014/main" id="{3FEBA99D-6147-4F4E-BC40-FFC39F7FE0EA}"/>
              </a:ext>
            </a:extLst>
          </p:cNvPr>
          <p:cNvSpPr>
            <a:spLocks noGrp="1"/>
          </p:cNvSpPr>
          <p:nvPr>
            <p:ph type="body" idx="1"/>
          </p:nvPr>
        </p:nvSpPr>
        <p:spPr/>
        <p:txBody>
          <a:bodyPr/>
          <a:lstStyle/>
          <a:p>
            <a:r>
              <a:rPr lang="en-US" dirty="0"/>
              <a:t>What is the differential diagnosis </a:t>
            </a:r>
            <a:r>
              <a:rPr lang="en-US" dirty="0" smtClean="0"/>
              <a:t>of a </a:t>
            </a:r>
            <a:r>
              <a:rPr lang="en-US" dirty="0"/>
              <a:t>hypocellular bone marrow? </a:t>
            </a:r>
          </a:p>
        </p:txBody>
      </p:sp>
    </p:spTree>
    <p:extLst>
      <p:ext uri="{BB962C8B-B14F-4D97-AF65-F5344CB8AC3E}">
        <p14:creationId xmlns:p14="http://schemas.microsoft.com/office/powerpoint/2010/main" val="275830747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40859" y="612396"/>
            <a:ext cx="8302273" cy="2462212"/>
          </a:xfrm>
          <a:prstGeom prst="rect">
            <a:avLst/>
          </a:prstGeom>
          <a:noFill/>
        </p:spPr>
        <p:txBody>
          <a:bodyPr wrap="none" rtlCol="0">
            <a:spAutoFit/>
          </a:bodyPr>
          <a:lstStyle/>
          <a:p>
            <a:pPr marL="285750" indent="-285750">
              <a:buFont typeface="Arial"/>
              <a:buChar char="•"/>
            </a:pPr>
            <a:r>
              <a:rPr lang="en-US" sz="2200" dirty="0" smtClean="0"/>
              <a:t> BM biopsy is the gold standard for ascribing marrow cellularity</a:t>
            </a:r>
          </a:p>
          <a:p>
            <a:r>
              <a:rPr lang="en-US" sz="2200" dirty="0" smtClean="0"/>
              <a:t> </a:t>
            </a:r>
          </a:p>
          <a:p>
            <a:pPr marL="742950" lvl="1" indent="-285750">
              <a:buFont typeface="Arial"/>
              <a:buChar char="•"/>
            </a:pPr>
            <a:r>
              <a:rPr lang="en-US" sz="2200" dirty="0" smtClean="0"/>
              <a:t>Expected cellularity:  100% - age</a:t>
            </a:r>
          </a:p>
          <a:p>
            <a:pPr marL="742950" lvl="1" indent="-285750">
              <a:buFont typeface="Arial"/>
              <a:buChar char="•"/>
            </a:pPr>
            <a:r>
              <a:rPr lang="en-US" sz="2200" dirty="0" smtClean="0"/>
              <a:t>Beware suboptimal biopsies:  subcortical marrow is </a:t>
            </a:r>
            <a:r>
              <a:rPr lang="en-US" sz="2200" dirty="0" err="1" smtClean="0"/>
              <a:t>hypocellular</a:t>
            </a:r>
            <a:endParaRPr lang="en-US" sz="2200" dirty="0" smtClean="0"/>
          </a:p>
          <a:p>
            <a:pPr marL="742950" lvl="1" indent="-285750">
              <a:buFont typeface="Arial"/>
              <a:buChar char="•"/>
            </a:pPr>
            <a:endParaRPr lang="en-US" sz="2200" b="1" dirty="0" smtClean="0"/>
          </a:p>
          <a:p>
            <a:pPr lvl="1"/>
            <a:endParaRPr lang="en-US" sz="2200" b="1" dirty="0"/>
          </a:p>
          <a:p>
            <a:pPr marL="285750" indent="-285750">
              <a:buFont typeface="Arial"/>
              <a:buChar char="•"/>
            </a:pPr>
            <a:r>
              <a:rPr lang="en-US" sz="2200" b="1" dirty="0" smtClean="0"/>
              <a:t>Differential diagnosis of </a:t>
            </a:r>
            <a:r>
              <a:rPr lang="en-US" sz="2200" b="1" dirty="0" smtClean="0"/>
              <a:t>a </a:t>
            </a:r>
            <a:r>
              <a:rPr lang="en-US" sz="2200" b="1" dirty="0" err="1" smtClean="0"/>
              <a:t>hypocellular</a:t>
            </a:r>
            <a:r>
              <a:rPr lang="en-US" sz="2200" b="1" dirty="0" smtClean="0"/>
              <a:t> bone marrow</a:t>
            </a:r>
            <a:endParaRPr lang="en-US" sz="2200" b="1" dirty="0"/>
          </a:p>
        </p:txBody>
      </p:sp>
      <p:sp>
        <p:nvSpPr>
          <p:cNvPr id="7" name="Title 1"/>
          <p:cNvSpPr txBox="1">
            <a:spLocks/>
          </p:cNvSpPr>
          <p:nvPr/>
        </p:nvSpPr>
        <p:spPr bwMode="auto">
          <a:xfrm>
            <a:off x="335115" y="3233377"/>
            <a:ext cx="11570274" cy="3196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b"/>
          <a:lstStyle>
            <a:lvl1pPr>
              <a:defRPr sz="2000">
                <a:solidFill>
                  <a:schemeClr val="tx2"/>
                </a:solidFill>
                <a:latin typeface="Century Gothic" charset="0"/>
                <a:ea typeface="MS PGothic" charset="0"/>
                <a:cs typeface="MS PGothic" charset="0"/>
              </a:defRPr>
            </a:lvl1pPr>
            <a:lvl2pPr>
              <a:defRPr>
                <a:solidFill>
                  <a:schemeClr val="tx2"/>
                </a:solidFill>
                <a:latin typeface="Century Gothic" charset="0"/>
                <a:ea typeface="MS PGothic" charset="0"/>
                <a:cs typeface="MS PGothic" charset="0"/>
              </a:defRPr>
            </a:lvl2pPr>
            <a:lvl3pPr>
              <a:defRPr>
                <a:solidFill>
                  <a:schemeClr val="tx2"/>
                </a:solidFill>
                <a:latin typeface="Century Gothic" charset="0"/>
                <a:ea typeface="MS PGothic" charset="0"/>
                <a:cs typeface="MS PGothic" charset="0"/>
              </a:defRPr>
            </a:lvl3pPr>
            <a:lvl4pPr>
              <a:defRPr>
                <a:solidFill>
                  <a:schemeClr val="tx2"/>
                </a:solidFill>
                <a:latin typeface="Century Gothic" charset="0"/>
                <a:ea typeface="MS PGothic" charset="0"/>
                <a:cs typeface="MS PGothic" charset="0"/>
              </a:defRPr>
            </a:lvl4pPr>
            <a:lvl5pPr>
              <a:defRPr>
                <a:solidFill>
                  <a:schemeClr val="tx2"/>
                </a:solidFill>
                <a:latin typeface="Century Gothic" charset="0"/>
                <a:ea typeface="MS PGothic" charset="0"/>
                <a:cs typeface="MS PGothic" charset="0"/>
              </a:defRPr>
            </a:lvl5pPr>
            <a:lvl6pPr marL="1600200" eaLnBrk="0" fontAlgn="base" hangingPunct="0">
              <a:spcBef>
                <a:spcPts val="600"/>
              </a:spcBef>
              <a:spcAft>
                <a:spcPct val="0"/>
              </a:spcAft>
              <a:buClr>
                <a:schemeClr val="accent1"/>
              </a:buClr>
              <a:buSzPct val="100000"/>
              <a:buFont typeface="Wingdings 2" charset="0"/>
              <a:buChar char="¡"/>
              <a:defRPr>
                <a:solidFill>
                  <a:schemeClr val="tx2"/>
                </a:solidFill>
                <a:latin typeface="Century Gothic" charset="0"/>
                <a:ea typeface="MS PGothic" charset="0"/>
                <a:cs typeface="MS PGothic" charset="0"/>
              </a:defRPr>
            </a:lvl6pPr>
            <a:lvl7pPr marL="2057400" eaLnBrk="0" fontAlgn="base" hangingPunct="0">
              <a:spcBef>
                <a:spcPts val="600"/>
              </a:spcBef>
              <a:spcAft>
                <a:spcPct val="0"/>
              </a:spcAft>
              <a:buSzPct val="100000"/>
              <a:buFont typeface="Wingdings 2" charset="0"/>
              <a:buChar char="¡"/>
              <a:defRPr>
                <a:solidFill>
                  <a:schemeClr val="tx2"/>
                </a:solidFill>
                <a:latin typeface="Century Gothic" charset="0"/>
                <a:ea typeface="MS PGothic" charset="0"/>
                <a:cs typeface="MS PGothic" charset="0"/>
              </a:defRPr>
            </a:lvl7pPr>
            <a:lvl8pPr marL="2514600" eaLnBrk="0" fontAlgn="base" hangingPunct="0">
              <a:spcBef>
                <a:spcPts val="600"/>
              </a:spcBef>
              <a:spcAft>
                <a:spcPct val="0"/>
              </a:spcAft>
              <a:buClr>
                <a:schemeClr val="accent1"/>
              </a:buClr>
              <a:buSzPct val="100000"/>
              <a:buFont typeface="Wingdings 2" charset="0"/>
              <a:buChar char="¡"/>
              <a:defRPr>
                <a:solidFill>
                  <a:schemeClr val="tx2"/>
                </a:solidFill>
                <a:latin typeface="Century Gothic" charset="0"/>
                <a:ea typeface="MS PGothic" charset="0"/>
                <a:cs typeface="MS PGothic" charset="0"/>
              </a:defRPr>
            </a:lvl8pPr>
            <a:lvl9pPr marL="2971800" eaLnBrk="0" fontAlgn="base" hangingPunct="0">
              <a:spcBef>
                <a:spcPts val="600"/>
              </a:spcBef>
              <a:spcAft>
                <a:spcPct val="0"/>
              </a:spcAft>
              <a:buSzPct val="100000"/>
              <a:buFont typeface="Wingdings 2" charset="0"/>
              <a:buChar char="¡"/>
              <a:defRPr>
                <a:solidFill>
                  <a:schemeClr val="tx2"/>
                </a:solidFill>
                <a:latin typeface="Century Gothic" charset="0"/>
                <a:ea typeface="MS PGothic" charset="0"/>
                <a:cs typeface="MS PGothic" charset="0"/>
              </a:defRPr>
            </a:lvl9pPr>
          </a:lstStyle>
          <a:p>
            <a:pPr lvl="1"/>
            <a:r>
              <a:rPr lang="en-US" sz="2000" i="1" dirty="0" smtClean="0">
                <a:solidFill>
                  <a:srgbClr val="000000"/>
                </a:solidFill>
                <a:latin typeface="Calibri"/>
                <a:cs typeface="Calibri"/>
              </a:rPr>
              <a:t>Aplastic </a:t>
            </a:r>
            <a:r>
              <a:rPr lang="en-US" sz="2000" i="1" dirty="0" smtClean="0">
                <a:solidFill>
                  <a:srgbClr val="000000"/>
                </a:solidFill>
                <a:latin typeface="Calibri"/>
                <a:cs typeface="Calibri"/>
              </a:rPr>
              <a:t>anemia </a:t>
            </a:r>
            <a:r>
              <a:rPr lang="en-US" sz="2000" i="1" dirty="0" smtClean="0">
                <a:solidFill>
                  <a:srgbClr val="000000"/>
                </a:solidFill>
                <a:latin typeface="Calibri"/>
                <a:cs typeface="Calibri"/>
              </a:rPr>
              <a:t>  - </a:t>
            </a:r>
            <a:r>
              <a:rPr lang="en-US" sz="2000" i="1" dirty="0" smtClean="0">
                <a:solidFill>
                  <a:srgbClr val="000000"/>
                </a:solidFill>
                <a:latin typeface="Calibri"/>
                <a:cs typeface="Calibri"/>
              </a:rPr>
              <a:t>idiopathic</a:t>
            </a:r>
          </a:p>
          <a:p>
            <a:pPr lvl="1"/>
            <a:r>
              <a:rPr lang="en-US" sz="2000" i="1" dirty="0">
                <a:solidFill>
                  <a:srgbClr val="000000"/>
                </a:solidFill>
                <a:latin typeface="Calibri"/>
                <a:cs typeface="Calibri"/>
              </a:rPr>
              <a:t>	</a:t>
            </a:r>
            <a:r>
              <a:rPr lang="en-US" sz="2000" i="1" dirty="0" smtClean="0">
                <a:solidFill>
                  <a:srgbClr val="000000"/>
                </a:solidFill>
                <a:latin typeface="Calibri"/>
                <a:cs typeface="Calibri"/>
              </a:rPr>
              <a:t>	</a:t>
            </a:r>
            <a:r>
              <a:rPr lang="en-US" sz="2000" i="1" dirty="0" smtClean="0">
                <a:solidFill>
                  <a:srgbClr val="000000"/>
                </a:solidFill>
                <a:latin typeface="Calibri"/>
                <a:cs typeface="Calibri"/>
              </a:rPr>
              <a:t>       - secondary to:	- radiation</a:t>
            </a:r>
          </a:p>
          <a:p>
            <a:pPr lvl="1"/>
            <a:r>
              <a:rPr lang="en-US" sz="2000" i="1" dirty="0">
                <a:solidFill>
                  <a:srgbClr val="000000"/>
                </a:solidFill>
                <a:latin typeface="Calibri"/>
                <a:cs typeface="Calibri"/>
              </a:rPr>
              <a:t>	</a:t>
            </a:r>
            <a:r>
              <a:rPr lang="en-US" sz="2000" i="1" dirty="0" smtClean="0">
                <a:solidFill>
                  <a:srgbClr val="000000"/>
                </a:solidFill>
                <a:latin typeface="Calibri"/>
                <a:cs typeface="Calibri"/>
              </a:rPr>
              <a:t>				- </a:t>
            </a:r>
            <a:r>
              <a:rPr lang="en-US" sz="2000" i="1" dirty="0" smtClean="0">
                <a:solidFill>
                  <a:srgbClr val="000000"/>
                </a:solidFill>
                <a:latin typeface="Calibri"/>
                <a:cs typeface="Calibri"/>
              </a:rPr>
              <a:t>chemotherapy </a:t>
            </a:r>
          </a:p>
          <a:p>
            <a:pPr lvl="1"/>
            <a:r>
              <a:rPr lang="en-US" sz="2000" i="1" dirty="0">
                <a:solidFill>
                  <a:srgbClr val="000000"/>
                </a:solidFill>
                <a:latin typeface="Calibri"/>
                <a:cs typeface="Calibri"/>
              </a:rPr>
              <a:t>	</a:t>
            </a:r>
            <a:r>
              <a:rPr lang="en-US" sz="2000" i="1" dirty="0" smtClean="0">
                <a:solidFill>
                  <a:srgbClr val="000000"/>
                </a:solidFill>
                <a:latin typeface="Calibri"/>
                <a:cs typeface="Calibri"/>
              </a:rPr>
              <a:t>				- </a:t>
            </a:r>
            <a:r>
              <a:rPr lang="en-US" sz="2000" i="1" dirty="0" smtClean="0">
                <a:solidFill>
                  <a:srgbClr val="000000"/>
                </a:solidFill>
                <a:latin typeface="Calibri"/>
                <a:cs typeface="Calibri"/>
              </a:rPr>
              <a:t>chemical exposures (benzene) 									- idiosyncratic drug </a:t>
            </a:r>
            <a:r>
              <a:rPr lang="en-US" sz="2000" i="1" dirty="0" err="1" smtClean="0">
                <a:solidFill>
                  <a:srgbClr val="000000"/>
                </a:solidFill>
                <a:latin typeface="Calibri"/>
                <a:cs typeface="Calibri"/>
              </a:rPr>
              <a:t>rxns</a:t>
            </a:r>
            <a:r>
              <a:rPr lang="en-US" sz="2000" i="1" dirty="0" smtClean="0">
                <a:solidFill>
                  <a:srgbClr val="000000"/>
                </a:solidFill>
                <a:latin typeface="Calibri"/>
                <a:cs typeface="Calibri"/>
              </a:rPr>
              <a:t> </a:t>
            </a:r>
            <a:r>
              <a:rPr lang="en-US" sz="2000" i="1" dirty="0" smtClean="0">
                <a:solidFill>
                  <a:srgbClr val="000000"/>
                </a:solidFill>
                <a:latin typeface="Calibri"/>
                <a:cs typeface="Calibri"/>
              </a:rPr>
              <a:t>(chloramphenicol, </a:t>
            </a:r>
            <a:r>
              <a:rPr lang="en-US" sz="2000" i="1" dirty="0" err="1" smtClean="0">
                <a:solidFill>
                  <a:srgbClr val="000000"/>
                </a:solidFill>
                <a:latin typeface="Calibri"/>
                <a:cs typeface="Calibri"/>
              </a:rPr>
              <a:t>temozolamide</a:t>
            </a:r>
            <a:r>
              <a:rPr lang="en-US" sz="2000" i="1" dirty="0" smtClean="0">
                <a:solidFill>
                  <a:srgbClr val="000000"/>
                </a:solidFill>
                <a:latin typeface="Calibri"/>
                <a:cs typeface="Calibri"/>
              </a:rPr>
              <a:t> et al.)</a:t>
            </a:r>
            <a:r>
              <a:rPr lang="en-US" sz="2000" i="1" dirty="0" smtClean="0">
                <a:solidFill>
                  <a:srgbClr val="000000"/>
                </a:solidFill>
                <a:latin typeface="Calibri"/>
                <a:cs typeface="Calibri"/>
              </a:rPr>
              <a:t> </a:t>
            </a:r>
            <a:endParaRPr lang="en-US" sz="2000" i="1" dirty="0">
              <a:solidFill>
                <a:srgbClr val="000000"/>
              </a:solidFill>
              <a:latin typeface="Calibri"/>
              <a:cs typeface="Calibri"/>
            </a:endParaRPr>
          </a:p>
          <a:p>
            <a:pPr lvl="1"/>
            <a:r>
              <a:rPr lang="en-US" sz="2000" i="1" dirty="0" smtClean="0">
                <a:solidFill>
                  <a:srgbClr val="000000"/>
                </a:solidFill>
                <a:latin typeface="Calibri"/>
                <a:cs typeface="Calibri"/>
              </a:rPr>
              <a:t>Anorexia nervosa</a:t>
            </a:r>
          </a:p>
          <a:p>
            <a:pPr lvl="1"/>
            <a:r>
              <a:rPr lang="en-US" sz="2000" i="1" dirty="0" smtClean="0">
                <a:solidFill>
                  <a:srgbClr val="000000"/>
                </a:solidFill>
                <a:latin typeface="Calibri"/>
                <a:cs typeface="Calibri"/>
              </a:rPr>
              <a:t>PNH</a:t>
            </a:r>
          </a:p>
          <a:p>
            <a:pPr lvl="1"/>
            <a:r>
              <a:rPr lang="en-US" sz="2000" i="1" dirty="0" err="1" smtClean="0">
                <a:solidFill>
                  <a:srgbClr val="000000"/>
                </a:solidFill>
                <a:latin typeface="Calibri"/>
                <a:cs typeface="Calibri"/>
              </a:rPr>
              <a:t>Hypocellular</a:t>
            </a:r>
            <a:r>
              <a:rPr lang="en-US" sz="2000" i="1" dirty="0" smtClean="0">
                <a:solidFill>
                  <a:srgbClr val="000000"/>
                </a:solidFill>
                <a:latin typeface="Calibri"/>
                <a:cs typeface="Calibri"/>
              </a:rPr>
              <a:t> MDS</a:t>
            </a:r>
          </a:p>
          <a:p>
            <a:pPr lvl="1"/>
            <a:r>
              <a:rPr lang="en-US" sz="2000" i="1" dirty="0" smtClean="0">
                <a:solidFill>
                  <a:srgbClr val="000000"/>
                </a:solidFill>
                <a:latin typeface="Calibri"/>
                <a:cs typeface="Calibri"/>
              </a:rPr>
              <a:t>Inherited</a:t>
            </a:r>
            <a:r>
              <a:rPr lang="en-US" sz="2000" i="1" dirty="0" smtClean="0">
                <a:solidFill>
                  <a:srgbClr val="000000"/>
                </a:solidFill>
                <a:latin typeface="Calibri"/>
                <a:cs typeface="Calibri"/>
              </a:rPr>
              <a:t> </a:t>
            </a:r>
            <a:r>
              <a:rPr lang="en-US" sz="2000" i="1" dirty="0" smtClean="0">
                <a:solidFill>
                  <a:srgbClr val="000000"/>
                </a:solidFill>
                <a:latin typeface="Calibri"/>
                <a:cs typeface="Calibri"/>
              </a:rPr>
              <a:t>bone marrow failure syndromes</a:t>
            </a:r>
          </a:p>
          <a:p>
            <a:pPr lvl="1"/>
            <a:endParaRPr lang="en-US" i="1" dirty="0" smtClean="0">
              <a:solidFill>
                <a:srgbClr val="000000"/>
              </a:solidFill>
              <a:latin typeface="Calibri"/>
              <a:cs typeface="Calibri"/>
            </a:endParaRPr>
          </a:p>
        </p:txBody>
      </p:sp>
    </p:spTree>
    <p:extLst>
      <p:ext uri="{BB962C8B-B14F-4D97-AF65-F5344CB8AC3E}">
        <p14:creationId xmlns:p14="http://schemas.microsoft.com/office/powerpoint/2010/main" val="54058057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B2FB93-BC24-E641-9C21-CAA389935027}"/>
              </a:ext>
            </a:extLst>
          </p:cNvPr>
          <p:cNvSpPr>
            <a:spLocks noGrp="1"/>
          </p:cNvSpPr>
          <p:nvPr>
            <p:ph type="title"/>
          </p:nvPr>
        </p:nvSpPr>
        <p:spPr/>
        <p:txBody>
          <a:bodyPr/>
          <a:lstStyle/>
          <a:p>
            <a:r>
              <a:rPr lang="en-US" dirty="0"/>
              <a:t>QUESTION 2</a:t>
            </a:r>
          </a:p>
        </p:txBody>
      </p:sp>
      <p:sp>
        <p:nvSpPr>
          <p:cNvPr id="3" name="Text Placeholder 2">
            <a:extLst>
              <a:ext uri="{FF2B5EF4-FFF2-40B4-BE49-F238E27FC236}">
                <a16:creationId xmlns="" xmlns:a16="http://schemas.microsoft.com/office/drawing/2014/main" id="{60AE8213-0A5D-C944-ADCD-69819C18866D}"/>
              </a:ext>
            </a:extLst>
          </p:cNvPr>
          <p:cNvSpPr>
            <a:spLocks noGrp="1"/>
          </p:cNvSpPr>
          <p:nvPr>
            <p:ph type="body" idx="1"/>
          </p:nvPr>
        </p:nvSpPr>
        <p:spPr/>
        <p:txBody>
          <a:bodyPr/>
          <a:lstStyle/>
          <a:p>
            <a:r>
              <a:rPr lang="en-US" dirty="0"/>
              <a:t>How do you diagnose Idiopathic Aplastic Anemia?  </a:t>
            </a:r>
          </a:p>
          <a:p>
            <a:r>
              <a:rPr lang="en-US" dirty="0"/>
              <a:t>Are any additional investigations warranted in this case? </a:t>
            </a:r>
          </a:p>
        </p:txBody>
      </p:sp>
    </p:spTree>
    <p:extLst>
      <p:ext uri="{BB962C8B-B14F-4D97-AF65-F5344CB8AC3E}">
        <p14:creationId xmlns:p14="http://schemas.microsoft.com/office/powerpoint/2010/main" val="101913866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32439" y="483305"/>
            <a:ext cx="11136382" cy="5847756"/>
          </a:xfrm>
          <a:prstGeom prst="rect">
            <a:avLst/>
          </a:prstGeom>
          <a:noFill/>
        </p:spPr>
        <p:txBody>
          <a:bodyPr wrap="none" rtlCol="0">
            <a:spAutoFit/>
          </a:bodyPr>
          <a:lstStyle/>
          <a:p>
            <a:r>
              <a:rPr lang="en-US" dirty="0"/>
              <a:t>I</a:t>
            </a:r>
            <a:r>
              <a:rPr lang="en-US" dirty="0" smtClean="0"/>
              <a:t>diopathic aplastic anemia is an immune-mediated process leading to the destruction of hematopoietic stem cells </a:t>
            </a:r>
          </a:p>
          <a:p>
            <a:pPr marL="285750" indent="-285750">
              <a:buFont typeface="Arial"/>
              <a:buChar char="•"/>
            </a:pPr>
            <a:endParaRPr lang="en-US" b="1" dirty="0"/>
          </a:p>
          <a:p>
            <a:r>
              <a:rPr lang="en-US" b="1" dirty="0"/>
              <a:t>D</a:t>
            </a:r>
            <a:r>
              <a:rPr lang="en-US" b="1" dirty="0" smtClean="0"/>
              <a:t>iagnosis of exclusion</a:t>
            </a:r>
            <a:endParaRPr lang="en-US" b="1" dirty="0" smtClean="0"/>
          </a:p>
          <a:p>
            <a:pPr marL="742950" lvl="1" indent="-285750">
              <a:buFont typeface="Arial"/>
              <a:buChar char="•"/>
            </a:pPr>
            <a:endParaRPr lang="en-US" sz="600" dirty="0" smtClean="0"/>
          </a:p>
          <a:p>
            <a:r>
              <a:rPr lang="en-US" sz="600" dirty="0" smtClean="0"/>
              <a:t> </a:t>
            </a:r>
          </a:p>
          <a:p>
            <a:pPr marL="800100" lvl="1" indent="-342900">
              <a:buAutoNum type="arabicParenR"/>
            </a:pPr>
            <a:r>
              <a:rPr lang="en-US" sz="1600" dirty="0" err="1" smtClean="0"/>
              <a:t>Hypocellular</a:t>
            </a:r>
            <a:r>
              <a:rPr lang="en-US" sz="1600" dirty="0" smtClean="0"/>
              <a:t> marrow for age</a:t>
            </a:r>
          </a:p>
          <a:p>
            <a:pPr lvl="1"/>
            <a:endParaRPr lang="en-US" sz="400" dirty="0" smtClean="0"/>
          </a:p>
          <a:p>
            <a:pPr marL="800100" lvl="1" indent="-342900">
              <a:buAutoNum type="arabicParenR"/>
            </a:pPr>
            <a:r>
              <a:rPr lang="en-US" sz="1600" dirty="0" err="1" smtClean="0"/>
              <a:t>Cytopenias</a:t>
            </a:r>
            <a:endParaRPr lang="en-US" sz="1600" dirty="0"/>
          </a:p>
          <a:p>
            <a:pPr lvl="1"/>
            <a:r>
              <a:rPr lang="en-US" sz="1600" dirty="0" smtClean="0"/>
              <a:t>	- 2 </a:t>
            </a:r>
            <a:r>
              <a:rPr lang="en-US" sz="1600" dirty="0"/>
              <a:t>out of 3 of:  </a:t>
            </a:r>
            <a:r>
              <a:rPr lang="en-US" sz="1600" dirty="0" err="1"/>
              <a:t>Hb</a:t>
            </a:r>
            <a:r>
              <a:rPr lang="en-US" sz="1600" dirty="0"/>
              <a:t> &lt; 100 g/L; PLT &lt; 50 x 10</a:t>
            </a:r>
            <a:r>
              <a:rPr lang="en-US" sz="1600" baseline="30000" dirty="0"/>
              <a:t>9</a:t>
            </a:r>
            <a:r>
              <a:rPr lang="en-US" sz="1600" dirty="0"/>
              <a:t>/L; PMN &lt; 1.5 x 10</a:t>
            </a:r>
            <a:r>
              <a:rPr lang="en-US" sz="1600" baseline="30000" dirty="0"/>
              <a:t>9</a:t>
            </a:r>
            <a:r>
              <a:rPr lang="en-US" sz="1600" dirty="0"/>
              <a:t>/</a:t>
            </a:r>
            <a:r>
              <a:rPr lang="en-US" sz="1600" dirty="0" smtClean="0"/>
              <a:t>L</a:t>
            </a:r>
          </a:p>
          <a:p>
            <a:pPr lvl="1"/>
            <a:endParaRPr lang="en-US" sz="400" dirty="0"/>
          </a:p>
          <a:p>
            <a:pPr lvl="1"/>
            <a:r>
              <a:rPr lang="en-US" sz="1600" dirty="0" smtClean="0"/>
              <a:t>3) The ABSENCE of</a:t>
            </a:r>
            <a:endParaRPr lang="en-US" sz="1600" dirty="0" smtClean="0"/>
          </a:p>
          <a:p>
            <a:pPr marL="742950" lvl="1" indent="-285750">
              <a:buFont typeface="Arial"/>
              <a:buChar char="•"/>
            </a:pPr>
            <a:r>
              <a:rPr lang="en-US" sz="1600" dirty="0" smtClean="0"/>
              <a:t>Significant dysplasia</a:t>
            </a:r>
          </a:p>
          <a:p>
            <a:pPr marL="742950" lvl="1" indent="-285750">
              <a:buFont typeface="Arial"/>
              <a:buChar char="•"/>
            </a:pPr>
            <a:r>
              <a:rPr lang="en-US" sz="1600" dirty="0" smtClean="0"/>
              <a:t>Abnormal </a:t>
            </a:r>
            <a:r>
              <a:rPr lang="en-US" sz="1600" dirty="0" smtClean="0"/>
              <a:t>marrow infiltrate</a:t>
            </a:r>
          </a:p>
          <a:p>
            <a:pPr marL="742950" lvl="1" indent="-285750">
              <a:buFont typeface="Arial"/>
              <a:buChar char="•"/>
            </a:pPr>
            <a:r>
              <a:rPr lang="en-US" sz="1600" dirty="0" smtClean="0"/>
              <a:t>Increased </a:t>
            </a:r>
            <a:r>
              <a:rPr lang="en-US" sz="1600" dirty="0" err="1" smtClean="0"/>
              <a:t>reticulin</a:t>
            </a:r>
            <a:r>
              <a:rPr lang="en-US" sz="1600" dirty="0" smtClean="0"/>
              <a:t> </a:t>
            </a:r>
            <a:r>
              <a:rPr lang="en-US" sz="1600" dirty="0" smtClean="0"/>
              <a:t>fibrosis</a:t>
            </a:r>
          </a:p>
          <a:p>
            <a:pPr marL="742950" lvl="1" indent="-285750">
              <a:buFont typeface="Arial"/>
              <a:buChar char="•"/>
            </a:pPr>
            <a:endParaRPr lang="en-US" sz="400" dirty="0" smtClean="0"/>
          </a:p>
          <a:p>
            <a:pPr lvl="1"/>
            <a:r>
              <a:rPr lang="en-US" sz="1600" dirty="0" smtClean="0"/>
              <a:t>4) No secondary cause</a:t>
            </a:r>
          </a:p>
          <a:p>
            <a:pPr lvl="1"/>
            <a:endParaRPr lang="en-US" sz="400" dirty="0" smtClean="0"/>
          </a:p>
          <a:p>
            <a:pPr lvl="1"/>
            <a:r>
              <a:rPr lang="en-US" sz="1600" dirty="0" smtClean="0"/>
              <a:t>5) No evidence of an inherited bone marrow failure syndrome</a:t>
            </a:r>
          </a:p>
          <a:p>
            <a:pPr lvl="1"/>
            <a:endParaRPr lang="en-US" b="1" dirty="0"/>
          </a:p>
          <a:p>
            <a:r>
              <a:rPr lang="en-US" b="1" dirty="0" smtClean="0"/>
              <a:t>Additional investigations</a:t>
            </a:r>
            <a:endParaRPr lang="en-US" b="1" dirty="0" smtClean="0"/>
          </a:p>
          <a:p>
            <a:pPr marL="1657350" lvl="3" indent="-285750">
              <a:buFont typeface="Arial"/>
              <a:buChar char="•"/>
            </a:pPr>
            <a:endParaRPr lang="en-US" sz="1600" dirty="0" smtClean="0"/>
          </a:p>
          <a:p>
            <a:pPr marL="742950" lvl="1" indent="-285750">
              <a:buFont typeface="Arial"/>
              <a:buChar char="•"/>
            </a:pPr>
            <a:r>
              <a:rPr lang="en-US" sz="1600" dirty="0" smtClean="0"/>
              <a:t>Flow </a:t>
            </a:r>
            <a:r>
              <a:rPr lang="en-US" sz="1600" dirty="0" err="1" smtClean="0"/>
              <a:t>cytometry</a:t>
            </a:r>
            <a:r>
              <a:rPr lang="en-US" sz="1600" dirty="0" smtClean="0"/>
              <a:t> for PNH</a:t>
            </a:r>
          </a:p>
          <a:p>
            <a:pPr marL="742950" lvl="1" indent="-285750">
              <a:buFont typeface="Arial"/>
              <a:buChar char="•"/>
            </a:pPr>
            <a:r>
              <a:rPr lang="en-US" sz="1600" dirty="0" smtClean="0"/>
              <a:t>Workup for IBMFS</a:t>
            </a:r>
            <a:endParaRPr lang="en-US" sz="1600" dirty="0"/>
          </a:p>
          <a:p>
            <a:pPr marL="1200150" lvl="2" indent="-285750">
              <a:buFont typeface="Arial"/>
              <a:buChar char="•"/>
            </a:pPr>
            <a:r>
              <a:rPr lang="en-US" sz="1600" dirty="0" smtClean="0"/>
              <a:t>Chromosomal breakage</a:t>
            </a:r>
          </a:p>
          <a:p>
            <a:pPr marL="1200150" lvl="2" indent="-285750">
              <a:buFont typeface="Arial"/>
              <a:buChar char="•"/>
            </a:pPr>
            <a:r>
              <a:rPr lang="en-US" sz="1600" dirty="0" smtClean="0"/>
              <a:t>Telomere length testing</a:t>
            </a:r>
          </a:p>
          <a:p>
            <a:pPr marL="1200150" lvl="2" indent="-285750">
              <a:buFont typeface="Arial"/>
              <a:buChar char="•"/>
            </a:pPr>
            <a:r>
              <a:rPr lang="en-US" sz="1600" dirty="0" smtClean="0"/>
              <a:t>Genetic testing in select cases</a:t>
            </a:r>
            <a:endParaRPr lang="en-US" sz="1600" dirty="0" smtClean="0"/>
          </a:p>
          <a:p>
            <a:pPr lvl="2"/>
            <a:endParaRPr lang="en-US" sz="1600" dirty="0" smtClean="0"/>
          </a:p>
        </p:txBody>
      </p:sp>
    </p:spTree>
    <p:extLst>
      <p:ext uri="{BB962C8B-B14F-4D97-AF65-F5344CB8AC3E}">
        <p14:creationId xmlns:p14="http://schemas.microsoft.com/office/powerpoint/2010/main" val="94027330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1108</TotalTime>
  <Words>1829</Words>
  <Application>Microsoft Macintosh PowerPoint</Application>
  <PresentationFormat>Custom</PresentationFormat>
  <Paragraphs>250</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Aplastic Anemia</vt:lpstr>
      <vt:lpstr>Learning Objectives:</vt:lpstr>
      <vt:lpstr>Case 1: 24F with pancytopenia</vt:lpstr>
      <vt:lpstr>Case 1: 24F with pancytopenia</vt:lpstr>
      <vt:lpstr>Case 1: Bone marrow results</vt:lpstr>
      <vt:lpstr>QUESTION 1</vt:lpstr>
      <vt:lpstr>PowerPoint Presentation</vt:lpstr>
      <vt:lpstr>QUESTION 2</vt:lpstr>
      <vt:lpstr>PowerPoint Presentation</vt:lpstr>
      <vt:lpstr>QUESTION 3</vt:lpstr>
      <vt:lpstr>Case 1: Bone marrow results</vt:lpstr>
      <vt:lpstr>Clonality in idiopathic aplastic anemia</vt:lpstr>
      <vt:lpstr>Key differential diagnosis of AA:  hypoplastic MDS</vt:lpstr>
      <vt:lpstr>QUESTION 4</vt:lpstr>
      <vt:lpstr>Grading the severity of AA</vt:lpstr>
      <vt:lpstr>QUESTION 5</vt:lpstr>
      <vt:lpstr>Severe Aplastic Anemia Management – 2023 Guidelines</vt:lpstr>
      <vt:lpstr>Allo-transplant for Severe Aplastic Anemia – 2024 perspective</vt:lpstr>
      <vt:lpstr>Case 1: Conclusion</vt:lpstr>
      <vt:lpstr>Case 2: 54M with Petechiae</vt:lpstr>
      <vt:lpstr>Case 2: 54M with Petechiae</vt:lpstr>
      <vt:lpstr>QUESTION 1</vt:lpstr>
      <vt:lpstr>Severe Aplastic Anemia Management – 2023 Guidelines</vt:lpstr>
      <vt:lpstr>QUESTION 2</vt:lpstr>
      <vt:lpstr>Immunosuppressive Therapy for Severe Aplastic Anemia</vt:lpstr>
      <vt:lpstr>QUESTION 3</vt:lpstr>
      <vt:lpstr>Immunosuppressive Therapy for Severe Aplastic Anemia</vt:lpstr>
      <vt:lpstr>QUESTION 4</vt:lpstr>
      <vt:lpstr>PowerPoint Presentation</vt:lpstr>
      <vt:lpstr>Case 2 Continued</vt:lpstr>
      <vt:lpstr>QUESTION 5</vt:lpstr>
      <vt:lpstr>Cyclosporine tapering strategies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Nicola Goldberg</dc:creator>
  <cp:lastModifiedBy>James Kennedy</cp:lastModifiedBy>
  <cp:revision>25</cp:revision>
  <dcterms:created xsi:type="dcterms:W3CDTF">2024-06-06T14:39:46Z</dcterms:created>
  <dcterms:modified xsi:type="dcterms:W3CDTF">2024-06-11T19:51:37Z</dcterms:modified>
</cp:coreProperties>
</file>