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88" r:id="rId9"/>
    <p:sldId id="264" r:id="rId10"/>
    <p:sldId id="266" r:id="rId11"/>
    <p:sldId id="289" r:id="rId12"/>
    <p:sldId id="267" r:id="rId13"/>
    <p:sldId id="269" r:id="rId14"/>
    <p:sldId id="287" r:id="rId15"/>
    <p:sldId id="290" r:id="rId16"/>
    <p:sldId id="268" r:id="rId17"/>
    <p:sldId id="271" r:id="rId18"/>
    <p:sldId id="272" r:id="rId19"/>
    <p:sldId id="273" r:id="rId20"/>
    <p:sldId id="291" r:id="rId21"/>
    <p:sldId id="275" r:id="rId22"/>
    <p:sldId id="276" r:id="rId23"/>
    <p:sldId id="277" r:id="rId24"/>
    <p:sldId id="278" r:id="rId25"/>
    <p:sldId id="295" r:id="rId26"/>
    <p:sldId id="279" r:id="rId27"/>
    <p:sldId id="280" r:id="rId28"/>
    <p:sldId id="281" r:id="rId29"/>
    <p:sldId id="293" r:id="rId30"/>
    <p:sldId id="282" r:id="rId31"/>
    <p:sldId id="283" r:id="rId32"/>
    <p:sldId id="284" r:id="rId33"/>
    <p:sldId id="285" r:id="rId34"/>
    <p:sldId id="286" r:id="rId35"/>
    <p:sldId id="294"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snapToObjects="1">
      <p:cViewPr>
        <p:scale>
          <a:sx n="90" d="100"/>
          <a:sy n="90" d="100"/>
        </p:scale>
        <p:origin x="-1488"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BFC11-7E7C-0C4D-8DFB-5ABAEB694F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C8FD8F07-264E-7241-AEA4-6B3A22734E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5C13487F-9BD9-8745-AD9E-28BFA8F90E5B}"/>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5" name="Footer Placeholder 4">
            <a:extLst>
              <a:ext uri="{FF2B5EF4-FFF2-40B4-BE49-F238E27FC236}">
                <a16:creationId xmlns="" xmlns:a16="http://schemas.microsoft.com/office/drawing/2014/main" id="{1D9EAB3F-AC77-8747-B733-C37FBFF4DB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3B4F4C1-1714-4E44-8686-3367566CAFF7}"/>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1687112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EBAE78-D4BC-A340-AE73-8B9385C4E4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3771A8A-C983-DF4D-AB2A-FDB89B0853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E6DF2BF-FDDB-D14A-A028-0CAA4306DDEF}"/>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5" name="Footer Placeholder 4">
            <a:extLst>
              <a:ext uri="{FF2B5EF4-FFF2-40B4-BE49-F238E27FC236}">
                <a16:creationId xmlns="" xmlns:a16="http://schemas.microsoft.com/office/drawing/2014/main" id="{0E04F249-13E9-394A-BA7E-F5C5E1D8C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AA04EA7-AA54-E845-B876-C2C463ED16BD}"/>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2931811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61FBBF0-BADF-B147-93A2-605A9519BD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30F83064-3B53-AD45-89B1-9BE611D57C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D5D17AD-E94A-9A4B-8127-38EA949A5765}"/>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5" name="Footer Placeholder 4">
            <a:extLst>
              <a:ext uri="{FF2B5EF4-FFF2-40B4-BE49-F238E27FC236}">
                <a16:creationId xmlns="" xmlns:a16="http://schemas.microsoft.com/office/drawing/2014/main" id="{15B8BEB5-EFB3-5E43-BA5B-508C33A9A6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DBC25C5-61E2-3549-AC27-E447C5ADA007}"/>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146000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D1AC93-446E-6D45-8A4D-DA328A55CF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CF716CA-3E2C-934F-9C97-01CDEA45E3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EDEFCFA-E3A2-7443-ABA1-B74F4766A937}"/>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5" name="Footer Placeholder 4">
            <a:extLst>
              <a:ext uri="{FF2B5EF4-FFF2-40B4-BE49-F238E27FC236}">
                <a16:creationId xmlns="" xmlns:a16="http://schemas.microsoft.com/office/drawing/2014/main" id="{FE13DEAB-B8F7-6545-A0C2-A4ECF3B989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B87B2F9-EAF9-1040-B101-76F2EB723605}"/>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41791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B1CD7E-B7B0-BF4F-8969-74D8C560DA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A8694FF5-BE3D-AF48-82CD-333053C3D7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51585067-7BB8-2B49-8505-138FB1F119DC}"/>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5" name="Footer Placeholder 4">
            <a:extLst>
              <a:ext uri="{FF2B5EF4-FFF2-40B4-BE49-F238E27FC236}">
                <a16:creationId xmlns="" xmlns:a16="http://schemas.microsoft.com/office/drawing/2014/main" id="{C9CE6F7A-26F0-9740-90D6-C894F6B45D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85D8D22-BB01-F045-8D6F-B726B4BAA57F}"/>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2228329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4E529F-B785-DB41-85C6-7CE442188C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BA46CBBA-CAD8-F74C-BAFF-3CC0CDBFBC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9790C22-D8AD-9143-A96C-02B7BD87C9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F5661EA8-3830-564B-BD91-793CEE4A9F86}"/>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6" name="Footer Placeholder 5">
            <a:extLst>
              <a:ext uri="{FF2B5EF4-FFF2-40B4-BE49-F238E27FC236}">
                <a16:creationId xmlns="" xmlns:a16="http://schemas.microsoft.com/office/drawing/2014/main" id="{75CC360B-9D8D-2046-96F5-592D7DAB5B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65ED9A7-46A2-314D-A744-9370B18F4180}"/>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2807459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7D5117-8D73-6241-8D45-E25B360A3F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D193C96-BAA8-C34E-9F0E-2AE390C140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7E425C1-CBD5-8F42-99C6-CC39027426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7502EA08-3F98-0C4A-BF03-D5F7389308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BFEB2D6-0199-AA4F-820D-14FE37486B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FF6C25B-75FC-974B-9806-4DA9A1E9B218}"/>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8" name="Footer Placeholder 7">
            <a:extLst>
              <a:ext uri="{FF2B5EF4-FFF2-40B4-BE49-F238E27FC236}">
                <a16:creationId xmlns="" xmlns:a16="http://schemas.microsoft.com/office/drawing/2014/main" id="{1D878129-1B54-CA45-9BC7-FA549621AA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CA961FC-1818-C94D-A55C-0C966B96C915}"/>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3376393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F033A4-EF4A-5245-9327-021C0981A4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82522DAC-9BB6-0041-9064-29CEAAA3E1CE}"/>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4" name="Footer Placeholder 3">
            <a:extLst>
              <a:ext uri="{FF2B5EF4-FFF2-40B4-BE49-F238E27FC236}">
                <a16:creationId xmlns="" xmlns:a16="http://schemas.microsoft.com/office/drawing/2014/main" id="{1FEBC674-ECBA-D849-9F8A-903BEDA168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01F970C-7DED-C641-A395-93B25C5A0AE0}"/>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3510328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BE5EFDE-BCDD-5B44-86A0-C4B60C869B29}"/>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3" name="Footer Placeholder 2">
            <a:extLst>
              <a:ext uri="{FF2B5EF4-FFF2-40B4-BE49-F238E27FC236}">
                <a16:creationId xmlns="" xmlns:a16="http://schemas.microsoft.com/office/drawing/2014/main" id="{ABC0EAFC-632B-AD43-B900-BFA065C330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12AC698-2828-DE42-9B1D-50B65B4DDEB1}"/>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365083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0D95D0-9651-D142-B75E-053ED045E5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09B3FBC0-42FA-5D4C-B92C-1FD8E06D13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275DB4B8-9848-AC4D-9093-274B383D4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9E5CBA0-E195-4D4A-8228-D2A29110481E}"/>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6" name="Footer Placeholder 5">
            <a:extLst>
              <a:ext uri="{FF2B5EF4-FFF2-40B4-BE49-F238E27FC236}">
                <a16:creationId xmlns="" xmlns:a16="http://schemas.microsoft.com/office/drawing/2014/main" id="{6BB65CDA-917B-4149-A2BD-6D8DAA1BB3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04495C3-E421-8A48-A358-B43518B3DCF3}"/>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38167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641959-A59D-B643-85F6-B2CBFFEDA3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46889701-4B1F-7A4D-95DA-A38566BFDD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72E02C28-0EE4-9849-92F8-2C133E897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9460C033-7423-3D41-8555-1CF76BD29BDD}"/>
              </a:ext>
            </a:extLst>
          </p:cNvPr>
          <p:cNvSpPr>
            <a:spLocks noGrp="1"/>
          </p:cNvSpPr>
          <p:nvPr>
            <p:ph type="dt" sz="half" idx="10"/>
          </p:nvPr>
        </p:nvSpPr>
        <p:spPr/>
        <p:txBody>
          <a:bodyPr/>
          <a:lstStyle/>
          <a:p>
            <a:fld id="{2C3225B7-72DB-D049-8887-646F931B6874}" type="datetimeFigureOut">
              <a:rPr lang="en-US" smtClean="0"/>
              <a:t>24-06-11</a:t>
            </a:fld>
            <a:endParaRPr lang="en-US"/>
          </a:p>
        </p:txBody>
      </p:sp>
      <p:sp>
        <p:nvSpPr>
          <p:cNvPr id="6" name="Footer Placeholder 5">
            <a:extLst>
              <a:ext uri="{FF2B5EF4-FFF2-40B4-BE49-F238E27FC236}">
                <a16:creationId xmlns="" xmlns:a16="http://schemas.microsoft.com/office/drawing/2014/main" id="{A24F73C3-CABF-0649-845B-DECAE8DA4E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0A8AA6F-EF8F-8448-82D5-7F52853EF524}"/>
              </a:ext>
            </a:extLst>
          </p:cNvPr>
          <p:cNvSpPr>
            <a:spLocks noGrp="1"/>
          </p:cNvSpPr>
          <p:nvPr>
            <p:ph type="sldNum" sz="quarter" idx="12"/>
          </p:nvPr>
        </p:nvSpPr>
        <p:spPr/>
        <p:txBody>
          <a:bodyPr/>
          <a:lstStyle/>
          <a:p>
            <a:fld id="{7C8A13FD-87B2-2249-A213-4A5B99EC400A}" type="slidenum">
              <a:rPr lang="en-US" smtClean="0"/>
              <a:t>‹#›</a:t>
            </a:fld>
            <a:endParaRPr lang="en-US"/>
          </a:p>
        </p:txBody>
      </p:sp>
    </p:spTree>
    <p:extLst>
      <p:ext uri="{BB962C8B-B14F-4D97-AF65-F5344CB8AC3E}">
        <p14:creationId xmlns:p14="http://schemas.microsoft.com/office/powerpoint/2010/main" val="15086574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328ECED-06F8-E841-9DC0-FD6100124D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3F4C4AF-1BFF-DF43-9BAA-DD69CF1AD4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2762A7F-E2ED-8849-A34A-D948B4A7E5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225B7-72DB-D049-8887-646F931B6874}" type="datetimeFigureOut">
              <a:rPr lang="en-US" smtClean="0"/>
              <a:t>24-06-11</a:t>
            </a:fld>
            <a:endParaRPr lang="en-US"/>
          </a:p>
        </p:txBody>
      </p:sp>
      <p:sp>
        <p:nvSpPr>
          <p:cNvPr id="5" name="Footer Placeholder 4">
            <a:extLst>
              <a:ext uri="{FF2B5EF4-FFF2-40B4-BE49-F238E27FC236}">
                <a16:creationId xmlns="" xmlns:a16="http://schemas.microsoft.com/office/drawing/2014/main" id="{EEE49796-1695-9145-8AF1-DBDC5BA478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01BBCCF3-C862-9C46-82E1-C90BC1BCED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8A13FD-87B2-2249-A213-4A5B99EC400A}" type="slidenum">
              <a:rPr lang="en-US" smtClean="0"/>
              <a:t>‹#›</a:t>
            </a:fld>
            <a:endParaRPr lang="en-US"/>
          </a:p>
        </p:txBody>
      </p:sp>
    </p:spTree>
    <p:extLst>
      <p:ext uri="{BB962C8B-B14F-4D97-AF65-F5344CB8AC3E}">
        <p14:creationId xmlns:p14="http://schemas.microsoft.com/office/powerpoint/2010/main" val="1805346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3DC66A-05E2-534F-B6B8-39A8688018B9}"/>
              </a:ext>
            </a:extLst>
          </p:cNvPr>
          <p:cNvSpPr>
            <a:spLocks noGrp="1"/>
          </p:cNvSpPr>
          <p:nvPr>
            <p:ph type="ctrTitle"/>
          </p:nvPr>
        </p:nvSpPr>
        <p:spPr/>
        <p:txBody>
          <a:bodyPr>
            <a:normAutofit/>
          </a:bodyPr>
          <a:lstStyle/>
          <a:p>
            <a:r>
              <a:rPr lang="en-US" sz="4400" b="1" dirty="0"/>
              <a:t>Inherited Bone Marrow Failure Syndrome (IBMFS) Workshop</a:t>
            </a:r>
          </a:p>
        </p:txBody>
      </p:sp>
      <p:sp>
        <p:nvSpPr>
          <p:cNvPr id="3" name="Subtitle 2">
            <a:extLst>
              <a:ext uri="{FF2B5EF4-FFF2-40B4-BE49-F238E27FC236}">
                <a16:creationId xmlns="" xmlns:a16="http://schemas.microsoft.com/office/drawing/2014/main" id="{84037B11-A964-0448-93D8-DD6CC48D33A0}"/>
              </a:ext>
            </a:extLst>
          </p:cNvPr>
          <p:cNvSpPr>
            <a:spLocks noGrp="1"/>
          </p:cNvSpPr>
          <p:nvPr>
            <p:ph type="subTitle" idx="1"/>
          </p:nvPr>
        </p:nvSpPr>
        <p:spPr>
          <a:xfrm>
            <a:off x="1524000" y="3714926"/>
            <a:ext cx="9144000" cy="1655762"/>
          </a:xfrm>
        </p:spPr>
        <p:txBody>
          <a:bodyPr/>
          <a:lstStyle/>
          <a:p>
            <a:r>
              <a:rPr lang="en-US" b="1" dirty="0"/>
              <a:t>Author: </a:t>
            </a:r>
            <a:r>
              <a:rPr lang="en-US" dirty="0"/>
              <a:t>Dr. Amy </a:t>
            </a:r>
            <a:r>
              <a:rPr lang="en-US" dirty="0" err="1" smtClean="0"/>
              <a:t>Trottier</a:t>
            </a:r>
            <a:r>
              <a:rPr lang="en-US" dirty="0" smtClean="0"/>
              <a:t>, Dalhousie University</a:t>
            </a:r>
            <a:endParaRPr lang="en-US" dirty="0"/>
          </a:p>
          <a:p>
            <a:r>
              <a:rPr lang="en-US" b="1" dirty="0"/>
              <a:t>Editors: </a:t>
            </a:r>
            <a:r>
              <a:rPr lang="en-US" dirty="0"/>
              <a:t>Dr. James Kennedy, Dr. Nicola Goldberg</a:t>
            </a:r>
          </a:p>
          <a:p>
            <a:endParaRPr lang="en-US" dirty="0"/>
          </a:p>
        </p:txBody>
      </p:sp>
    </p:spTree>
    <p:extLst>
      <p:ext uri="{BB962C8B-B14F-4D97-AF65-F5344CB8AC3E}">
        <p14:creationId xmlns:p14="http://schemas.microsoft.com/office/powerpoint/2010/main" val="19195561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865816" y="1325121"/>
            <a:ext cx="10814441" cy="423465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200" b="1" dirty="0" smtClean="0">
                <a:solidFill>
                  <a:schemeClr val="tx1"/>
                </a:solidFill>
                <a:latin typeface="Calibri"/>
                <a:ea typeface="MS PGothic" charset="0"/>
                <a:cs typeface="Calibri"/>
              </a:rPr>
              <a:t>Not your typical history / physical exam</a:t>
            </a:r>
          </a:p>
          <a:p>
            <a:pPr algn="l"/>
            <a:endParaRPr lang="en-US" sz="1100" b="1" dirty="0" smtClean="0">
              <a:solidFill>
                <a:schemeClr val="tx1"/>
              </a:solidFill>
              <a:latin typeface="Calibri"/>
              <a:ea typeface="MS PGothic" charset="0"/>
              <a:cs typeface="Calibri"/>
            </a:endParaRPr>
          </a:p>
          <a:p>
            <a:pPr marL="342900" indent="-342900" algn="l">
              <a:buFontTx/>
              <a:buChar char="•"/>
            </a:pPr>
            <a:r>
              <a:rPr lang="en-US" sz="2000" dirty="0" smtClean="0">
                <a:solidFill>
                  <a:schemeClr val="tx1"/>
                </a:solidFill>
                <a:ea typeface="MS PGothic" charset="0"/>
                <a:cs typeface="Calibri"/>
              </a:rPr>
              <a:t>Comprehensive personal and family history (2 generations at least) with focus on hematologic issues, congenital anomalies, solid tumors and organ dysfunction</a:t>
            </a:r>
          </a:p>
          <a:p>
            <a:pPr marL="342900" indent="-342900" algn="l">
              <a:buFontTx/>
              <a:buChar char="•"/>
            </a:pPr>
            <a:r>
              <a:rPr lang="en-US" sz="2000" dirty="0" smtClean="0">
                <a:solidFill>
                  <a:schemeClr val="tx1"/>
                </a:solidFill>
                <a:ea typeface="MS PGothic" charset="0"/>
                <a:cs typeface="Calibri"/>
              </a:rPr>
              <a:t>Head to toe physical exam </a:t>
            </a:r>
            <a:r>
              <a:rPr lang="en-US" sz="2800" dirty="0">
                <a:solidFill>
                  <a:schemeClr val="tx1"/>
                </a:solidFill>
                <a:ea typeface="MS PGothic" charset="0"/>
                <a:cs typeface="Calibri"/>
              </a:rPr>
              <a:t>		</a:t>
            </a:r>
            <a:endParaRPr lang="en-US" sz="2000" b="1" dirty="0">
              <a:solidFill>
                <a:schemeClr val="tx1"/>
              </a:solidFill>
              <a:latin typeface="Calibri"/>
              <a:ea typeface="MS PGothic" charset="0"/>
              <a:cs typeface="Calibri"/>
            </a:endParaRPr>
          </a:p>
          <a:p>
            <a:pPr algn="l"/>
            <a:endParaRPr lang="en-US" sz="2000" b="1" dirty="0" smtClean="0">
              <a:solidFill>
                <a:schemeClr val="tx1"/>
              </a:solidFill>
              <a:latin typeface="Calibri"/>
              <a:ea typeface="MS PGothic" charset="0"/>
              <a:cs typeface="Calibri"/>
            </a:endParaRPr>
          </a:p>
          <a:p>
            <a:pPr algn="l"/>
            <a:endParaRPr lang="en-US" sz="2000" b="1" dirty="0" smtClean="0">
              <a:solidFill>
                <a:schemeClr val="tx1"/>
              </a:solidFill>
              <a:latin typeface="Calibri"/>
              <a:ea typeface="MS PGothic" charset="0"/>
              <a:cs typeface="Calibri"/>
            </a:endParaRPr>
          </a:p>
          <a:p>
            <a:pPr algn="l"/>
            <a:r>
              <a:rPr lang="en-US" sz="2200" b="1" dirty="0" smtClean="0">
                <a:solidFill>
                  <a:schemeClr val="tx1"/>
                </a:solidFill>
                <a:latin typeface="Calibri"/>
                <a:ea typeface="MS PGothic" charset="0"/>
                <a:cs typeface="Calibri"/>
              </a:rPr>
              <a:t>‘</a:t>
            </a:r>
            <a:r>
              <a:rPr lang="en-US" sz="2200" b="1" dirty="0" smtClean="0">
                <a:solidFill>
                  <a:schemeClr val="tx1"/>
                </a:solidFill>
                <a:latin typeface="Calibri"/>
                <a:ea typeface="MS PGothic" charset="0"/>
                <a:cs typeface="Calibri"/>
              </a:rPr>
              <a:t>Directed’ Workup for IBMFS:  </a:t>
            </a:r>
            <a:endParaRPr lang="en-US" sz="2200" b="1" dirty="0" smtClean="0">
              <a:solidFill>
                <a:schemeClr val="tx1"/>
              </a:solidFill>
              <a:latin typeface="Calibri"/>
              <a:ea typeface="MS PGothic" charset="0"/>
              <a:cs typeface="Calibri"/>
            </a:endParaRPr>
          </a:p>
          <a:p>
            <a:pPr algn="l"/>
            <a:endParaRPr lang="en-US" sz="1200" b="1" dirty="0" smtClean="0">
              <a:solidFill>
                <a:schemeClr val="tx1"/>
              </a:solidFill>
              <a:latin typeface="Calibri"/>
              <a:ea typeface="MS PGothic" charset="0"/>
              <a:cs typeface="Calibri"/>
            </a:endParaRPr>
          </a:p>
          <a:p>
            <a:pPr algn="l"/>
            <a:r>
              <a:rPr lang="en-US" sz="2000" b="1"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1. Hemoglobin electrophoresis 			</a:t>
            </a:r>
            <a:r>
              <a:rPr lang="en-US" sz="1600" dirty="0" smtClean="0">
                <a:solidFill>
                  <a:schemeClr val="tx1"/>
                </a:solidFill>
                <a:latin typeface="Calibri"/>
                <a:ea typeface="MS PGothic" charset="0"/>
                <a:cs typeface="Calibri"/>
              </a:rPr>
              <a:t>(see elevated </a:t>
            </a:r>
            <a:r>
              <a:rPr lang="en-US" sz="1600" dirty="0" err="1" smtClean="0">
                <a:solidFill>
                  <a:schemeClr val="tx1"/>
                </a:solidFill>
                <a:latin typeface="Calibri"/>
                <a:ea typeface="MS PGothic" charset="0"/>
                <a:cs typeface="Calibri"/>
              </a:rPr>
              <a:t>HbF</a:t>
            </a:r>
            <a:r>
              <a:rPr lang="en-US" sz="1600" dirty="0" smtClean="0">
                <a:solidFill>
                  <a:schemeClr val="tx1"/>
                </a:solidFill>
                <a:latin typeface="Calibri"/>
                <a:ea typeface="MS PGothic" charset="0"/>
                <a:cs typeface="Calibri"/>
              </a:rPr>
              <a:t> </a:t>
            </a:r>
            <a:r>
              <a:rPr lang="en-US" sz="1600" dirty="0" smtClean="0">
                <a:solidFill>
                  <a:schemeClr val="tx1"/>
                </a:solidFill>
                <a:latin typeface="Calibri"/>
                <a:ea typeface="MS PGothic" charset="0"/>
                <a:cs typeface="Calibri"/>
              </a:rPr>
              <a:t>% in IBMFS (and AA))</a:t>
            </a:r>
            <a:endParaRPr lang="en-US" sz="1600" dirty="0" smtClean="0">
              <a:solidFill>
                <a:schemeClr val="tx1"/>
              </a:solidFill>
              <a:latin typeface="Calibri"/>
              <a:ea typeface="MS PGothic" charset="0"/>
              <a:cs typeface="Calibri"/>
            </a:endParaRP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2. Flow for PNH						</a:t>
            </a:r>
            <a:r>
              <a:rPr lang="en-US" sz="1600" dirty="0" smtClean="0">
                <a:solidFill>
                  <a:schemeClr val="tx1"/>
                </a:solidFill>
                <a:latin typeface="Calibri"/>
                <a:ea typeface="MS PGothic" charset="0"/>
                <a:cs typeface="Calibri"/>
              </a:rPr>
              <a:t>(</a:t>
            </a:r>
            <a:r>
              <a:rPr lang="en-US" sz="1600" dirty="0" smtClean="0">
                <a:solidFill>
                  <a:schemeClr val="tx1"/>
                </a:solidFill>
                <a:latin typeface="Calibri"/>
                <a:ea typeface="MS PGothic" charset="0"/>
                <a:cs typeface="Calibri"/>
              </a:rPr>
              <a:t>IBMFS essentially always negative for PNH clone)</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3. Chromosomal breakage analysis		</a:t>
            </a:r>
            <a:r>
              <a:rPr lang="en-US" sz="1600" dirty="0" smtClean="0">
                <a:solidFill>
                  <a:schemeClr val="tx1"/>
                </a:solidFill>
                <a:latin typeface="Calibri"/>
                <a:ea typeface="MS PGothic" charset="0"/>
                <a:cs typeface="Calibri"/>
              </a:rPr>
              <a:t>(</a:t>
            </a:r>
            <a:r>
              <a:rPr lang="en-US" sz="1600" dirty="0" smtClean="0">
                <a:solidFill>
                  <a:schemeClr val="tx1"/>
                </a:solidFill>
                <a:latin typeface="Calibri"/>
                <a:ea typeface="MS PGothic" charset="0"/>
                <a:cs typeface="Calibri"/>
              </a:rPr>
              <a:t>screen for </a:t>
            </a:r>
            <a:r>
              <a:rPr lang="en-US" sz="1600" dirty="0" err="1" smtClean="0">
                <a:solidFill>
                  <a:schemeClr val="tx1"/>
                </a:solidFill>
                <a:latin typeface="Calibri"/>
                <a:ea typeface="MS PGothic" charset="0"/>
                <a:cs typeface="Calibri"/>
              </a:rPr>
              <a:t>Fanconi</a:t>
            </a:r>
            <a:r>
              <a:rPr lang="en-US" sz="1600" dirty="0" smtClean="0">
                <a:solidFill>
                  <a:schemeClr val="tx1"/>
                </a:solidFill>
                <a:latin typeface="Calibri"/>
                <a:ea typeface="MS PGothic" charset="0"/>
                <a:cs typeface="Calibri"/>
              </a:rPr>
              <a:t> anemia)</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4. Telomere length analysis				</a:t>
            </a:r>
            <a:r>
              <a:rPr lang="en-US" sz="1600" dirty="0" smtClean="0">
                <a:solidFill>
                  <a:schemeClr val="tx1"/>
                </a:solidFill>
                <a:latin typeface="Calibri"/>
                <a:ea typeface="MS PGothic" charset="0"/>
                <a:cs typeface="Calibri"/>
              </a:rPr>
              <a:t>(screen for Telomere biology disorders </a:t>
            </a:r>
            <a:r>
              <a:rPr lang="en-CA" sz="1600" dirty="0" smtClean="0">
                <a:solidFill>
                  <a:schemeClr val="tx1"/>
                </a:solidFill>
                <a:latin typeface="Calibri"/>
                <a:ea typeface="MS PGothic" charset="0"/>
                <a:cs typeface="Calibri"/>
              </a:rPr>
              <a:t>/ </a:t>
            </a:r>
            <a:r>
              <a:rPr lang="en-CA" sz="1600" dirty="0" err="1" smtClean="0">
                <a:solidFill>
                  <a:schemeClr val="tx1"/>
                </a:solidFill>
                <a:latin typeface="Calibri"/>
                <a:ea typeface="MS PGothic" charset="0"/>
                <a:cs typeface="Calibri"/>
              </a:rPr>
              <a:t>Dyskeratosis</a:t>
            </a:r>
            <a:r>
              <a:rPr lang="en-CA" sz="1600" dirty="0" smtClean="0">
                <a:solidFill>
                  <a:schemeClr val="tx1"/>
                </a:solidFill>
                <a:latin typeface="Calibri"/>
                <a:ea typeface="MS PGothic" charset="0"/>
                <a:cs typeface="Calibri"/>
              </a:rPr>
              <a:t> </a:t>
            </a:r>
            <a:r>
              <a:rPr lang="en-CA" sz="1600" dirty="0" err="1" smtClean="0">
                <a:solidFill>
                  <a:schemeClr val="tx1"/>
                </a:solidFill>
                <a:latin typeface="Calibri"/>
                <a:ea typeface="MS PGothic" charset="0"/>
                <a:cs typeface="Calibri"/>
              </a:rPr>
              <a:t>congenita</a:t>
            </a:r>
            <a:r>
              <a:rPr lang="en-US" sz="1600" dirty="0" smtClean="0">
                <a:solidFill>
                  <a:schemeClr val="tx1"/>
                </a:solidFill>
                <a:latin typeface="Calibri"/>
                <a:ea typeface="MS PGothic" charset="0"/>
                <a:cs typeface="Calibri"/>
              </a:rPr>
              <a:t>)</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5. Genetic testing</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	</a:t>
            </a:r>
          </a:p>
          <a:p>
            <a:pPr algn="l"/>
            <a:endParaRPr lang="en-US" sz="2000" b="1" dirty="0">
              <a:solidFill>
                <a:schemeClr val="tx1"/>
              </a:solidFill>
              <a:latin typeface="Calibri"/>
              <a:ea typeface="MS PGothic" charset="0"/>
              <a:cs typeface="Calibri"/>
            </a:endParaRPr>
          </a:p>
        </p:txBody>
      </p:sp>
    </p:spTree>
    <p:extLst>
      <p:ext uri="{BB962C8B-B14F-4D97-AF65-F5344CB8AC3E}">
        <p14:creationId xmlns:p14="http://schemas.microsoft.com/office/powerpoint/2010/main" val="20673898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89A40D-8A36-304D-8CCB-42FCD140DF26}"/>
              </a:ext>
            </a:extLst>
          </p:cNvPr>
          <p:cNvSpPr>
            <a:spLocks noGrp="1"/>
          </p:cNvSpPr>
          <p:nvPr>
            <p:ph type="title"/>
          </p:nvPr>
        </p:nvSpPr>
        <p:spPr/>
        <p:txBody>
          <a:bodyPr>
            <a:normAutofit/>
          </a:bodyPr>
          <a:lstStyle/>
          <a:p>
            <a:r>
              <a:rPr lang="en-US" sz="2400" b="1" dirty="0"/>
              <a:t>This patient’s chromosome breakage/fragility test results:</a:t>
            </a:r>
          </a:p>
        </p:txBody>
      </p:sp>
      <p:graphicFrame>
        <p:nvGraphicFramePr>
          <p:cNvPr id="6" name="Table 5">
            <a:extLst>
              <a:ext uri="{FF2B5EF4-FFF2-40B4-BE49-F238E27FC236}">
                <a16:creationId xmlns="" xmlns:a16="http://schemas.microsoft.com/office/drawing/2014/main" id="{FE33C041-E331-E742-A5E1-FF95A3A3F7CE}"/>
              </a:ext>
            </a:extLst>
          </p:cNvPr>
          <p:cNvGraphicFramePr>
            <a:graphicFrameLocks noGrp="1"/>
          </p:cNvGraphicFramePr>
          <p:nvPr>
            <p:extLst>
              <p:ext uri="{D42A27DB-BD31-4B8C-83A1-F6EECF244321}">
                <p14:modId xmlns:p14="http://schemas.microsoft.com/office/powerpoint/2010/main" val="2931360848"/>
              </p:ext>
            </p:extLst>
          </p:nvPr>
        </p:nvGraphicFramePr>
        <p:xfrm>
          <a:off x="838199" y="2067227"/>
          <a:ext cx="10265228" cy="2457272"/>
        </p:xfrm>
        <a:graphic>
          <a:graphicData uri="http://schemas.openxmlformats.org/drawingml/2006/table">
            <a:tbl>
              <a:tblPr firstRow="1" firstCol="1" bandRow="1"/>
              <a:tblGrid>
                <a:gridCol w="2565758">
                  <a:extLst>
                    <a:ext uri="{9D8B030D-6E8A-4147-A177-3AD203B41FA5}">
                      <a16:colId xmlns="" xmlns:a16="http://schemas.microsoft.com/office/drawing/2014/main" val="824695608"/>
                    </a:ext>
                  </a:extLst>
                </a:gridCol>
                <a:gridCol w="2565758">
                  <a:extLst>
                    <a:ext uri="{9D8B030D-6E8A-4147-A177-3AD203B41FA5}">
                      <a16:colId xmlns="" xmlns:a16="http://schemas.microsoft.com/office/drawing/2014/main" val="1849980290"/>
                    </a:ext>
                  </a:extLst>
                </a:gridCol>
                <a:gridCol w="2566856">
                  <a:extLst>
                    <a:ext uri="{9D8B030D-6E8A-4147-A177-3AD203B41FA5}">
                      <a16:colId xmlns="" xmlns:a16="http://schemas.microsoft.com/office/drawing/2014/main" val="1352165472"/>
                    </a:ext>
                  </a:extLst>
                </a:gridCol>
                <a:gridCol w="2566856">
                  <a:extLst>
                    <a:ext uri="{9D8B030D-6E8A-4147-A177-3AD203B41FA5}">
                      <a16:colId xmlns="" xmlns:a16="http://schemas.microsoft.com/office/drawing/2014/main" val="4252858777"/>
                    </a:ext>
                  </a:extLst>
                </a:gridCol>
              </a:tblGrid>
              <a:tr h="614318">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Breaks/cell</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0 DOSE</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MMC</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DEB</a:t>
                      </a:r>
                      <a:endParaRPr lang="en-CA"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666583621"/>
                  </a:ext>
                </a:extLst>
              </a:tr>
              <a:tr h="614318">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Patient</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12/50 (0.24)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62/50 (1.24)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70/50 (1.4)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75962634"/>
                  </a:ext>
                </a:extLst>
              </a:tr>
              <a:tr h="614318">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Control Range</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0.00-0.08</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0.00-0.12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0.00-0.12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21371643"/>
                  </a:ext>
                </a:extLst>
              </a:tr>
              <a:tr h="614318">
                <a:tc>
                  <a:txBody>
                    <a:bodyPr/>
                    <a:lstStyle/>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FA Range</a:t>
                      </a:r>
                      <a:endParaRPr lang="en-CA"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0.06-0.48</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0.38-3.04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0.78-3.92</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87926373"/>
                  </a:ext>
                </a:extLst>
              </a:tr>
            </a:tbl>
          </a:graphicData>
        </a:graphic>
      </p:graphicFrame>
    </p:spTree>
    <p:extLst>
      <p:ext uri="{BB962C8B-B14F-4D97-AF65-F5344CB8AC3E}">
        <p14:creationId xmlns:p14="http://schemas.microsoft.com/office/powerpoint/2010/main" val="396965472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673204-ACF0-4D44-92B2-5F37B54360D6}"/>
              </a:ext>
            </a:extLst>
          </p:cNvPr>
          <p:cNvSpPr>
            <a:spLocks noGrp="1"/>
          </p:cNvSpPr>
          <p:nvPr>
            <p:ph type="title"/>
          </p:nvPr>
        </p:nvSpPr>
        <p:spPr>
          <a:xfrm>
            <a:off x="838200" y="186158"/>
            <a:ext cx="10515600" cy="1325563"/>
          </a:xfrm>
        </p:spPr>
        <p:txBody>
          <a:bodyPr>
            <a:normAutofit/>
          </a:bodyPr>
          <a:lstStyle/>
          <a:p>
            <a:r>
              <a:rPr lang="en-US" sz="2400" b="1" dirty="0"/>
              <a:t>This patient’s telomere length analysis:</a:t>
            </a:r>
          </a:p>
        </p:txBody>
      </p:sp>
      <p:pic>
        <p:nvPicPr>
          <p:cNvPr id="4" name="Picture 3">
            <a:extLst>
              <a:ext uri="{FF2B5EF4-FFF2-40B4-BE49-F238E27FC236}">
                <a16:creationId xmlns="" xmlns:a16="http://schemas.microsoft.com/office/drawing/2014/main" id="{05D59069-7D15-4945-BB7E-975F29906958}"/>
              </a:ext>
            </a:extLst>
          </p:cNvPr>
          <p:cNvPicPr>
            <a:picLocks noChangeAspect="1"/>
          </p:cNvPicPr>
          <p:nvPr/>
        </p:nvPicPr>
        <p:blipFill rotWithShape="1">
          <a:blip r:embed="rId2"/>
          <a:srcRect t="26625"/>
          <a:stretch/>
        </p:blipFill>
        <p:spPr>
          <a:xfrm>
            <a:off x="3091196" y="1516466"/>
            <a:ext cx="6267819" cy="5178063"/>
          </a:xfrm>
          <a:prstGeom prst="rect">
            <a:avLst/>
          </a:prstGeom>
        </p:spPr>
      </p:pic>
    </p:spTree>
    <p:extLst>
      <p:ext uri="{BB962C8B-B14F-4D97-AF65-F5344CB8AC3E}">
        <p14:creationId xmlns:p14="http://schemas.microsoft.com/office/powerpoint/2010/main" val="26844607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EA50B5-D1C1-9B4C-A8F1-04BD6A1C6276}"/>
              </a:ext>
            </a:extLst>
          </p:cNvPr>
          <p:cNvSpPr>
            <a:spLocks noGrp="1"/>
          </p:cNvSpPr>
          <p:nvPr>
            <p:ph type="title"/>
          </p:nvPr>
        </p:nvSpPr>
        <p:spPr/>
        <p:txBody>
          <a:bodyPr/>
          <a:lstStyle/>
          <a:p>
            <a:r>
              <a:rPr lang="en-US" dirty="0"/>
              <a:t>QUESTION 3</a:t>
            </a:r>
          </a:p>
        </p:txBody>
      </p:sp>
      <p:sp>
        <p:nvSpPr>
          <p:cNvPr id="3" name="Text Placeholder 2">
            <a:extLst>
              <a:ext uri="{FF2B5EF4-FFF2-40B4-BE49-F238E27FC236}">
                <a16:creationId xmlns="" xmlns:a16="http://schemas.microsoft.com/office/drawing/2014/main" id="{3CC34200-05BE-5748-9188-4DCD7F90101D}"/>
              </a:ext>
            </a:extLst>
          </p:cNvPr>
          <p:cNvSpPr>
            <a:spLocks noGrp="1"/>
          </p:cNvSpPr>
          <p:nvPr>
            <p:ph type="body" idx="1"/>
          </p:nvPr>
        </p:nvSpPr>
        <p:spPr/>
        <p:txBody>
          <a:bodyPr/>
          <a:lstStyle/>
          <a:p>
            <a:r>
              <a:rPr lang="en-US" dirty="0" smtClean="0"/>
              <a:t>BASED ON THESE RESULTS WHAT IS YOUR PREFERRED DIAGNOSIS?</a:t>
            </a:r>
          </a:p>
          <a:p>
            <a:r>
              <a:rPr lang="en-US" dirty="0" smtClean="0"/>
              <a:t>WHAT CONFIRMATORY TEST SHOULD BE PERFORMED NEXT?</a:t>
            </a:r>
            <a:endParaRPr lang="en-US" dirty="0"/>
          </a:p>
        </p:txBody>
      </p:sp>
    </p:spTree>
    <p:extLst>
      <p:ext uri="{BB962C8B-B14F-4D97-AF65-F5344CB8AC3E}">
        <p14:creationId xmlns:p14="http://schemas.microsoft.com/office/powerpoint/2010/main" val="82537950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89A40D-8A36-304D-8CCB-42FCD140DF26}"/>
              </a:ext>
            </a:extLst>
          </p:cNvPr>
          <p:cNvSpPr>
            <a:spLocks noGrp="1"/>
          </p:cNvSpPr>
          <p:nvPr>
            <p:ph type="title"/>
          </p:nvPr>
        </p:nvSpPr>
        <p:spPr/>
        <p:txBody>
          <a:bodyPr>
            <a:normAutofit/>
          </a:bodyPr>
          <a:lstStyle/>
          <a:p>
            <a:r>
              <a:rPr lang="en-US" sz="2400" b="1" dirty="0"/>
              <a:t>This patient’s chromosome breakage/fragility test results:</a:t>
            </a:r>
          </a:p>
        </p:txBody>
      </p:sp>
      <p:graphicFrame>
        <p:nvGraphicFramePr>
          <p:cNvPr id="6" name="Table 5">
            <a:extLst>
              <a:ext uri="{FF2B5EF4-FFF2-40B4-BE49-F238E27FC236}">
                <a16:creationId xmlns="" xmlns:a16="http://schemas.microsoft.com/office/drawing/2014/main" id="{FE33C041-E331-E742-A5E1-FF95A3A3F7CE}"/>
              </a:ext>
            </a:extLst>
          </p:cNvPr>
          <p:cNvGraphicFramePr>
            <a:graphicFrameLocks noGrp="1"/>
          </p:cNvGraphicFramePr>
          <p:nvPr>
            <p:extLst>
              <p:ext uri="{D42A27DB-BD31-4B8C-83A1-F6EECF244321}">
                <p14:modId xmlns:p14="http://schemas.microsoft.com/office/powerpoint/2010/main" val="451298977"/>
              </p:ext>
            </p:extLst>
          </p:nvPr>
        </p:nvGraphicFramePr>
        <p:xfrm>
          <a:off x="838199" y="2067227"/>
          <a:ext cx="10265228" cy="2457272"/>
        </p:xfrm>
        <a:graphic>
          <a:graphicData uri="http://schemas.openxmlformats.org/drawingml/2006/table">
            <a:tbl>
              <a:tblPr firstRow="1" firstCol="1" bandRow="1"/>
              <a:tblGrid>
                <a:gridCol w="2565758">
                  <a:extLst>
                    <a:ext uri="{9D8B030D-6E8A-4147-A177-3AD203B41FA5}">
                      <a16:colId xmlns="" xmlns:a16="http://schemas.microsoft.com/office/drawing/2014/main" val="824695608"/>
                    </a:ext>
                  </a:extLst>
                </a:gridCol>
                <a:gridCol w="2565758">
                  <a:extLst>
                    <a:ext uri="{9D8B030D-6E8A-4147-A177-3AD203B41FA5}">
                      <a16:colId xmlns="" xmlns:a16="http://schemas.microsoft.com/office/drawing/2014/main" val="1849980290"/>
                    </a:ext>
                  </a:extLst>
                </a:gridCol>
                <a:gridCol w="2566856">
                  <a:extLst>
                    <a:ext uri="{9D8B030D-6E8A-4147-A177-3AD203B41FA5}">
                      <a16:colId xmlns="" xmlns:a16="http://schemas.microsoft.com/office/drawing/2014/main" val="1352165472"/>
                    </a:ext>
                  </a:extLst>
                </a:gridCol>
                <a:gridCol w="2566856">
                  <a:extLst>
                    <a:ext uri="{9D8B030D-6E8A-4147-A177-3AD203B41FA5}">
                      <a16:colId xmlns="" xmlns:a16="http://schemas.microsoft.com/office/drawing/2014/main" val="4252858777"/>
                    </a:ext>
                  </a:extLst>
                </a:gridCol>
              </a:tblGrid>
              <a:tr h="614318">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Breaks/cell</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0 DOSE</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MMC</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DEB</a:t>
                      </a:r>
                      <a:endParaRPr lang="en-CA"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666583621"/>
                  </a:ext>
                </a:extLst>
              </a:tr>
              <a:tr h="614318">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Patient</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12/50 (0.24)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62/50 (1.24)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70/50 (1.4)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75962634"/>
                  </a:ext>
                </a:extLst>
              </a:tr>
              <a:tr h="614318">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Control Range</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0.00-0.08</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0.00-0.12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0.00-0.12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21371643"/>
                  </a:ext>
                </a:extLst>
              </a:tr>
              <a:tr h="614318">
                <a:tc>
                  <a:txBody>
                    <a:bodyPr/>
                    <a:lstStyle/>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FA Range</a:t>
                      </a:r>
                      <a:endParaRPr lang="en-CA"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0.06-0.48</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0.38-3.04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0.78-3.92</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87926373"/>
                  </a:ext>
                </a:extLst>
              </a:tr>
            </a:tbl>
          </a:graphicData>
        </a:graphic>
      </p:graphicFrame>
      <p:sp>
        <p:nvSpPr>
          <p:cNvPr id="3" name="TextBox 2"/>
          <p:cNvSpPr txBox="1"/>
          <p:nvPr/>
        </p:nvSpPr>
        <p:spPr>
          <a:xfrm>
            <a:off x="902337" y="5204807"/>
            <a:ext cx="8507457" cy="923330"/>
          </a:xfrm>
          <a:prstGeom prst="rect">
            <a:avLst/>
          </a:prstGeom>
          <a:noFill/>
        </p:spPr>
        <p:txBody>
          <a:bodyPr wrap="none" rtlCol="0">
            <a:spAutoFit/>
          </a:bodyPr>
          <a:lstStyle/>
          <a:p>
            <a:pPr marL="285750" indent="-285750">
              <a:buFontTx/>
              <a:buChar char="•"/>
            </a:pPr>
            <a:r>
              <a:rPr lang="en-US" dirty="0" smtClean="0"/>
              <a:t>Increased rates of spontaneous (0 dose) and MMC/DEB-induced chromosomal breaks</a:t>
            </a:r>
          </a:p>
          <a:p>
            <a:endParaRPr lang="en-US" dirty="0" smtClean="0"/>
          </a:p>
          <a:p>
            <a:pPr marL="285750" indent="-285750">
              <a:buFontTx/>
              <a:buChar char="•"/>
            </a:pPr>
            <a:r>
              <a:rPr lang="en-US" b="1" dirty="0" smtClean="0"/>
              <a:t>POSITIVE screen for </a:t>
            </a:r>
            <a:r>
              <a:rPr lang="en-US" b="1" dirty="0" err="1" smtClean="0"/>
              <a:t>Fanconi</a:t>
            </a:r>
            <a:r>
              <a:rPr lang="en-US" b="1" dirty="0" smtClean="0"/>
              <a:t> anemia</a:t>
            </a:r>
            <a:endParaRPr lang="en-US" b="1" dirty="0"/>
          </a:p>
        </p:txBody>
      </p:sp>
    </p:spTree>
    <p:extLst>
      <p:ext uri="{BB962C8B-B14F-4D97-AF65-F5344CB8AC3E}">
        <p14:creationId xmlns:p14="http://schemas.microsoft.com/office/powerpoint/2010/main" val="12968014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9590" y="1341708"/>
            <a:ext cx="11623695" cy="3139321"/>
          </a:xfrm>
          <a:prstGeom prst="rect">
            <a:avLst/>
          </a:prstGeom>
          <a:noFill/>
        </p:spPr>
        <p:txBody>
          <a:bodyPr wrap="none" rtlCol="0">
            <a:spAutoFit/>
          </a:bodyPr>
          <a:lstStyle/>
          <a:p>
            <a:r>
              <a:rPr lang="en-US" b="1" dirty="0" smtClean="0"/>
              <a:t>Genetic testing caveats</a:t>
            </a:r>
          </a:p>
          <a:p>
            <a:endParaRPr lang="en-US" b="1" dirty="0"/>
          </a:p>
          <a:p>
            <a:r>
              <a:rPr lang="en-US" b="1" dirty="0" smtClean="0"/>
              <a:t>1)  </a:t>
            </a:r>
            <a:r>
              <a:rPr lang="en-US" dirty="0" smtClean="0"/>
              <a:t>‘myeloid’ NGS panels done for MDS/MPN/AML do </a:t>
            </a:r>
            <a:r>
              <a:rPr lang="en-US" b="1" dirty="0" smtClean="0"/>
              <a:t>not </a:t>
            </a:r>
            <a:r>
              <a:rPr lang="en-US" dirty="0" smtClean="0"/>
              <a:t>assess majority of the genes associated with </a:t>
            </a:r>
            <a:r>
              <a:rPr lang="en-US" dirty="0" err="1" smtClean="0"/>
              <a:t>iBMFS</a:t>
            </a:r>
            <a:endParaRPr lang="en-US" dirty="0" smtClean="0"/>
          </a:p>
          <a:p>
            <a:pPr marL="285750" indent="-285750">
              <a:buFontTx/>
              <a:buChar char="-"/>
            </a:pPr>
            <a:endParaRPr lang="en-US" dirty="0"/>
          </a:p>
          <a:p>
            <a:r>
              <a:rPr lang="en-US" b="1" dirty="0" smtClean="0"/>
              <a:t>2)  </a:t>
            </a:r>
            <a:r>
              <a:rPr lang="en-US" dirty="0" smtClean="0"/>
              <a:t>comprehensive testing for </a:t>
            </a:r>
            <a:r>
              <a:rPr lang="en-US" dirty="0" err="1" smtClean="0"/>
              <a:t>iBMFS</a:t>
            </a:r>
            <a:r>
              <a:rPr lang="en-US" dirty="0" smtClean="0"/>
              <a:t> available through commercial gene panels (provincially funded panels are on the way)</a:t>
            </a:r>
          </a:p>
          <a:p>
            <a:endParaRPr lang="en-US" dirty="0"/>
          </a:p>
          <a:p>
            <a:r>
              <a:rPr lang="en-US" b="1" dirty="0" smtClean="0"/>
              <a:t>3)  </a:t>
            </a:r>
            <a:r>
              <a:rPr lang="en-US" dirty="0" smtClean="0"/>
              <a:t>ideal material for germline testing:  </a:t>
            </a:r>
            <a:r>
              <a:rPr lang="en-US" b="1" dirty="0" smtClean="0"/>
              <a:t>skin fibroblast DNA  - not DNA from PB/BM</a:t>
            </a:r>
          </a:p>
          <a:p>
            <a:pPr marL="285750" indent="-285750">
              <a:buFontTx/>
              <a:buChar char="-"/>
            </a:pPr>
            <a:endParaRPr lang="en-US" sz="600" dirty="0" smtClean="0"/>
          </a:p>
          <a:p>
            <a:pPr marL="742950" lvl="1" indent="-285750">
              <a:buFontTx/>
              <a:buChar char="-"/>
            </a:pPr>
            <a:r>
              <a:rPr lang="en-US" sz="1600" dirty="0" smtClean="0"/>
              <a:t>confirms ‘germline’ transmission as mutations in blood could be somatically acquired</a:t>
            </a:r>
          </a:p>
          <a:p>
            <a:pPr marL="742950" lvl="1" indent="-285750">
              <a:buFontTx/>
              <a:buChar char="-"/>
            </a:pPr>
            <a:r>
              <a:rPr lang="en-US" sz="1600" dirty="0"/>
              <a:t>s</a:t>
            </a:r>
            <a:r>
              <a:rPr lang="en-US" sz="1600" dirty="0" smtClean="0"/>
              <a:t>omatic reversion can occur in the blood </a:t>
            </a:r>
            <a:r>
              <a:rPr lang="mr-IN" sz="1600" dirty="0" smtClean="0"/>
              <a:t>–</a:t>
            </a:r>
            <a:r>
              <a:rPr lang="en-US" sz="1600" dirty="0" smtClean="0"/>
              <a:t> leading to false negatives</a:t>
            </a:r>
          </a:p>
          <a:p>
            <a:pPr marL="742950" lvl="1" indent="-285750">
              <a:buFontTx/>
              <a:buChar char="-"/>
            </a:pPr>
            <a:endParaRPr lang="en-US" sz="1600" dirty="0" smtClean="0"/>
          </a:p>
          <a:p>
            <a:endParaRPr lang="en-US" dirty="0"/>
          </a:p>
        </p:txBody>
      </p:sp>
    </p:spTree>
    <p:extLst>
      <p:ext uri="{BB962C8B-B14F-4D97-AF65-F5344CB8AC3E}">
        <p14:creationId xmlns:p14="http://schemas.microsoft.com/office/powerpoint/2010/main" val="3387085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BB9DB34-6F7B-024F-B33E-36D2E50E94A0}"/>
              </a:ext>
            </a:extLst>
          </p:cNvPr>
          <p:cNvSpPr>
            <a:spLocks noGrp="1"/>
          </p:cNvSpPr>
          <p:nvPr>
            <p:ph idx="1"/>
          </p:nvPr>
        </p:nvSpPr>
        <p:spPr>
          <a:xfrm>
            <a:off x="838200" y="731019"/>
            <a:ext cx="10515600" cy="1750646"/>
          </a:xfrm>
        </p:spPr>
        <p:txBody>
          <a:bodyPr/>
          <a:lstStyle/>
          <a:p>
            <a:pPr marL="0" indent="0">
              <a:buNone/>
            </a:pPr>
            <a:r>
              <a:rPr lang="en-US" sz="2400" b="1" dirty="0"/>
              <a:t>This patient’s </a:t>
            </a:r>
            <a:r>
              <a:rPr lang="en-US" sz="2400" b="1" dirty="0" smtClean="0"/>
              <a:t>results: </a:t>
            </a:r>
            <a:endParaRPr lang="en-US" sz="1600" b="1" dirty="0"/>
          </a:p>
          <a:p>
            <a:endParaRPr lang="en-US" sz="1600" dirty="0" smtClean="0"/>
          </a:p>
          <a:p>
            <a:r>
              <a:rPr lang="en-US" sz="1600" dirty="0" smtClean="0"/>
              <a:t>Heterozygous </a:t>
            </a:r>
            <a:r>
              <a:rPr lang="en-US" sz="1600" dirty="0"/>
              <a:t>for FANCA c.3605_3607del, p.Glu1202del (likely pathogenic) </a:t>
            </a:r>
          </a:p>
          <a:p>
            <a:r>
              <a:rPr lang="en-US" sz="1600" dirty="0"/>
              <a:t>Heterozygous for FANCA c.2606A&gt;C, p.Gln869Pro (likely pathogenic</a:t>
            </a:r>
            <a:r>
              <a:rPr lang="en-US" sz="1600" dirty="0" smtClean="0"/>
              <a:t>)</a:t>
            </a:r>
            <a:endParaRPr lang="en-US" sz="1600" dirty="0"/>
          </a:p>
        </p:txBody>
      </p:sp>
      <p:sp>
        <p:nvSpPr>
          <p:cNvPr id="4" name="Content Placeholder 2">
            <a:extLst>
              <a:ext uri="{FF2B5EF4-FFF2-40B4-BE49-F238E27FC236}">
                <a16:creationId xmlns="" xmlns:a16="http://schemas.microsoft.com/office/drawing/2014/main" id="{EBB9DB34-6F7B-024F-B33E-36D2E50E94A0}"/>
              </a:ext>
            </a:extLst>
          </p:cNvPr>
          <p:cNvSpPr txBox="1">
            <a:spLocks/>
          </p:cNvSpPr>
          <p:nvPr/>
        </p:nvSpPr>
        <p:spPr>
          <a:xfrm>
            <a:off x="990600" y="2947295"/>
            <a:ext cx="10515600" cy="1097890"/>
          </a:xfrm>
          <a:prstGeom prst="rect">
            <a:avLst/>
          </a:prstGeom>
          <a:solidFill>
            <a:schemeClr val="bg1">
              <a:lumMod val="95000"/>
            </a:schemeClr>
          </a:solidFill>
          <a:ln>
            <a:solidFill>
              <a:srgbClr val="000000"/>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err="1" smtClean="0"/>
              <a:t>Fanconi</a:t>
            </a:r>
            <a:r>
              <a:rPr lang="en-US" sz="1600" dirty="0" smtClean="0"/>
              <a:t> anemia is caused by loss of function mutations in over 22 different genes </a:t>
            </a:r>
            <a:r>
              <a:rPr lang="en-US" sz="1600" dirty="0" smtClean="0"/>
              <a:t>involved in DNA repair (</a:t>
            </a:r>
            <a:r>
              <a:rPr lang="en-US" sz="1600" i="1" dirty="0" smtClean="0"/>
              <a:t>FANCA </a:t>
            </a:r>
            <a:r>
              <a:rPr lang="en-US" sz="1600" dirty="0" smtClean="0"/>
              <a:t>to </a:t>
            </a:r>
            <a:r>
              <a:rPr lang="en-US" sz="1600" i="1" dirty="0" smtClean="0"/>
              <a:t>FANCW</a:t>
            </a:r>
            <a:r>
              <a:rPr lang="en-US" sz="1600" dirty="0" smtClean="0"/>
              <a:t>)</a:t>
            </a:r>
          </a:p>
          <a:p>
            <a:r>
              <a:rPr lang="en-US" sz="1600" dirty="0" smtClean="0"/>
              <a:t>Majority of cases are inherited in an autosomal recessive manner (</a:t>
            </a:r>
            <a:r>
              <a:rPr lang="en-US" sz="1600" i="1" dirty="0" smtClean="0"/>
              <a:t>FANCA </a:t>
            </a:r>
            <a:r>
              <a:rPr lang="mr-IN" sz="1600" i="1" dirty="0" smtClean="0"/>
              <a:t>–</a:t>
            </a:r>
            <a:r>
              <a:rPr lang="en-US" sz="1600" i="1" dirty="0" smtClean="0"/>
              <a:t> </a:t>
            </a:r>
            <a:r>
              <a:rPr lang="en-US" sz="1600" dirty="0" smtClean="0"/>
              <a:t>60%; </a:t>
            </a:r>
            <a:r>
              <a:rPr lang="en-US" sz="1600" i="1" dirty="0" smtClean="0"/>
              <a:t>FANCC </a:t>
            </a:r>
            <a:r>
              <a:rPr lang="mr-IN" sz="1600" dirty="0" smtClean="0"/>
              <a:t>–</a:t>
            </a:r>
            <a:r>
              <a:rPr lang="en-US" sz="1600" dirty="0" smtClean="0"/>
              <a:t> 10-15%; </a:t>
            </a:r>
            <a:r>
              <a:rPr lang="en-US" sz="1600" i="1" dirty="0" smtClean="0"/>
              <a:t>FANCG </a:t>
            </a:r>
            <a:r>
              <a:rPr lang="mr-IN" sz="1600" dirty="0" smtClean="0"/>
              <a:t>–</a:t>
            </a:r>
            <a:r>
              <a:rPr lang="en-US" sz="1600" dirty="0" smtClean="0"/>
              <a:t> 10%)</a:t>
            </a:r>
          </a:p>
          <a:p>
            <a:r>
              <a:rPr lang="en-US" sz="1600" dirty="0" smtClean="0"/>
              <a:t>This patient is a compound heterozygote for loss-of-function mutations in </a:t>
            </a:r>
            <a:r>
              <a:rPr lang="en-US" sz="1600" i="1" dirty="0" smtClean="0"/>
              <a:t>FANCA</a:t>
            </a:r>
            <a:endParaRPr lang="en-US" sz="1600" dirty="0"/>
          </a:p>
        </p:txBody>
      </p:sp>
    </p:spTree>
    <p:extLst>
      <p:ext uri="{BB962C8B-B14F-4D97-AF65-F5344CB8AC3E}">
        <p14:creationId xmlns:p14="http://schemas.microsoft.com/office/powerpoint/2010/main" val="264710998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C998DBD9-6D08-3E49-9CF3-CB32CFE29F31}"/>
              </a:ext>
            </a:extLst>
          </p:cNvPr>
          <p:cNvSpPr>
            <a:spLocks noGrp="1"/>
          </p:cNvSpPr>
          <p:nvPr>
            <p:ph type="title"/>
          </p:nvPr>
        </p:nvSpPr>
        <p:spPr/>
        <p:txBody>
          <a:bodyPr/>
          <a:lstStyle/>
          <a:p>
            <a:r>
              <a:rPr lang="en-US" dirty="0"/>
              <a:t>QUESTION 4</a:t>
            </a:r>
          </a:p>
        </p:txBody>
      </p:sp>
      <p:sp>
        <p:nvSpPr>
          <p:cNvPr id="5" name="Text Placeholder 4">
            <a:extLst>
              <a:ext uri="{FF2B5EF4-FFF2-40B4-BE49-F238E27FC236}">
                <a16:creationId xmlns="" xmlns:a16="http://schemas.microsoft.com/office/drawing/2014/main" id="{28A2FD33-E85D-B148-9E94-788C7B8FE6AC}"/>
              </a:ext>
            </a:extLst>
          </p:cNvPr>
          <p:cNvSpPr>
            <a:spLocks noGrp="1"/>
          </p:cNvSpPr>
          <p:nvPr>
            <p:ph type="body" idx="1"/>
          </p:nvPr>
        </p:nvSpPr>
        <p:spPr/>
        <p:txBody>
          <a:bodyPr/>
          <a:lstStyle/>
          <a:p>
            <a:r>
              <a:rPr lang="en-US" dirty="0"/>
              <a:t>WHAT ARE THE POSSIBLE CLINICAL MANIFESTATIONS OF FANCONI ANEMIA?</a:t>
            </a:r>
          </a:p>
        </p:txBody>
      </p:sp>
    </p:spTree>
    <p:extLst>
      <p:ext uri="{BB962C8B-B14F-4D97-AF65-F5344CB8AC3E}">
        <p14:creationId xmlns:p14="http://schemas.microsoft.com/office/powerpoint/2010/main" val="3324091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anconi anemia: MedlinePlus Genetics">
            <a:extLst>
              <a:ext uri="{FF2B5EF4-FFF2-40B4-BE49-F238E27FC236}">
                <a16:creationId xmlns="" xmlns:a16="http://schemas.microsoft.com/office/drawing/2014/main" id="{A125E129-5A05-594B-AC6C-01DA1B398C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761" y="1416537"/>
            <a:ext cx="2420749" cy="155619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PDF] Fanconi Anemia Concurrent with an Unusual Thumb Polydactyly: A Case  Report. | Semantic Scholar">
            <a:extLst>
              <a:ext uri="{FF2B5EF4-FFF2-40B4-BE49-F238E27FC236}">
                <a16:creationId xmlns="" xmlns:a16="http://schemas.microsoft.com/office/drawing/2014/main" id="{1A803996-D103-8E48-82A7-8811255D769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9958" b="6144"/>
          <a:stretch/>
        </p:blipFill>
        <p:spPr bwMode="auto">
          <a:xfrm>
            <a:off x="8137761" y="3255367"/>
            <a:ext cx="2506616" cy="148595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15989" y="1307621"/>
            <a:ext cx="6905038" cy="4370428"/>
          </a:xfrm>
          <a:prstGeom prst="rect">
            <a:avLst/>
          </a:prstGeom>
          <a:noFill/>
        </p:spPr>
        <p:txBody>
          <a:bodyPr wrap="square" rtlCol="0">
            <a:spAutoFit/>
          </a:bodyPr>
          <a:lstStyle/>
          <a:p>
            <a:r>
              <a:rPr lang="en-US" b="1" dirty="0" smtClean="0"/>
              <a:t>Hematologic:</a:t>
            </a:r>
          </a:p>
          <a:p>
            <a:pPr marL="285750" indent="-106363">
              <a:buFont typeface="Arial"/>
              <a:buChar char="•"/>
              <a:tabLst>
                <a:tab pos="273050" algn="l"/>
              </a:tabLst>
            </a:pPr>
            <a:r>
              <a:rPr lang="en-US" sz="1600" dirty="0" smtClean="0"/>
              <a:t> pancytopenia / progressive aplastic anemia</a:t>
            </a:r>
          </a:p>
          <a:p>
            <a:pPr marL="285750" indent="-106363">
              <a:buFont typeface="Arial"/>
              <a:buChar char="•"/>
              <a:tabLst>
                <a:tab pos="273050" algn="l"/>
              </a:tabLst>
            </a:pPr>
            <a:r>
              <a:rPr lang="en-US" sz="1600" dirty="0"/>
              <a:t> </a:t>
            </a:r>
            <a:r>
              <a:rPr lang="en-US" sz="1600" dirty="0" smtClean="0"/>
              <a:t>30% risk of MDS / AML by 50 </a:t>
            </a:r>
            <a:r>
              <a:rPr lang="en-US" sz="1600" dirty="0" err="1" smtClean="0"/>
              <a:t>y.o</a:t>
            </a:r>
            <a:endParaRPr lang="en-US" sz="1600" dirty="0" smtClean="0"/>
          </a:p>
          <a:p>
            <a:pPr marL="285750" indent="-106363">
              <a:buFont typeface="Arial"/>
              <a:buChar char="•"/>
              <a:tabLst>
                <a:tab pos="273050" algn="l"/>
              </a:tabLst>
            </a:pPr>
            <a:endParaRPr lang="en-US" sz="1600" dirty="0" smtClean="0"/>
          </a:p>
          <a:p>
            <a:r>
              <a:rPr lang="en-US" b="1" dirty="0" smtClean="0"/>
              <a:t>Congenital anomalies (~2/3 patients):</a:t>
            </a:r>
            <a:endParaRPr lang="en-US" b="1" dirty="0"/>
          </a:p>
          <a:p>
            <a:pPr marL="285750" indent="-106363">
              <a:buFont typeface="Arial"/>
              <a:buChar char="•"/>
              <a:tabLst>
                <a:tab pos="273050" algn="l"/>
              </a:tabLst>
            </a:pPr>
            <a:r>
              <a:rPr lang="en-US" sz="1600" dirty="0"/>
              <a:t> </a:t>
            </a:r>
            <a:r>
              <a:rPr lang="en-US" sz="1600" dirty="0" smtClean="0"/>
              <a:t>short stature, low birth weight, developmental delay</a:t>
            </a:r>
          </a:p>
          <a:p>
            <a:pPr marL="285750" indent="-106363">
              <a:buFont typeface="Arial"/>
              <a:buChar char="•"/>
              <a:tabLst>
                <a:tab pos="273050" algn="l"/>
              </a:tabLst>
            </a:pPr>
            <a:r>
              <a:rPr lang="en-US" sz="1600" dirty="0"/>
              <a:t> </a:t>
            </a:r>
            <a:r>
              <a:rPr lang="en-US" sz="1600" dirty="0" smtClean="0"/>
              <a:t>skin (café au </a:t>
            </a:r>
            <a:r>
              <a:rPr lang="en-US" sz="1600" dirty="0" err="1" smtClean="0"/>
              <a:t>lait</a:t>
            </a:r>
            <a:r>
              <a:rPr lang="en-US" sz="1600" dirty="0" smtClean="0"/>
              <a:t> spots; hypo/hyperpigmentation)</a:t>
            </a:r>
          </a:p>
          <a:p>
            <a:pPr marL="285750" indent="-106363">
              <a:buFont typeface="Arial"/>
              <a:buChar char="•"/>
              <a:tabLst>
                <a:tab pos="273050" algn="l"/>
              </a:tabLst>
            </a:pPr>
            <a:r>
              <a:rPr lang="en-US" sz="1600" dirty="0"/>
              <a:t> </a:t>
            </a:r>
            <a:r>
              <a:rPr lang="en-US" sz="1600" dirty="0" smtClean="0"/>
              <a:t>thumb / radial ray abnormalities</a:t>
            </a:r>
            <a:endParaRPr lang="en-US" sz="1600" dirty="0"/>
          </a:p>
          <a:p>
            <a:pPr marL="285750" indent="-106363">
              <a:buFont typeface="Arial"/>
              <a:buChar char="•"/>
              <a:tabLst>
                <a:tab pos="273050" algn="l"/>
              </a:tabLst>
            </a:pPr>
            <a:r>
              <a:rPr lang="en-US" sz="1600" dirty="0"/>
              <a:t> </a:t>
            </a:r>
            <a:r>
              <a:rPr lang="en-US" sz="1600" dirty="0" smtClean="0"/>
              <a:t>kidney, cardiac, GI tract anomalies</a:t>
            </a:r>
          </a:p>
          <a:p>
            <a:pPr marL="179387">
              <a:tabLst>
                <a:tab pos="273050" algn="l"/>
              </a:tabLst>
            </a:pPr>
            <a:endParaRPr lang="en-US" sz="1600" dirty="0" smtClean="0"/>
          </a:p>
          <a:p>
            <a:r>
              <a:rPr lang="en-US" b="1" dirty="0" smtClean="0"/>
              <a:t>Solid tumors:</a:t>
            </a:r>
            <a:endParaRPr lang="en-US" b="1" dirty="0"/>
          </a:p>
          <a:p>
            <a:pPr marL="285750" indent="-106363">
              <a:buFont typeface="Arial"/>
              <a:buChar char="•"/>
              <a:tabLst>
                <a:tab pos="273050" algn="l"/>
              </a:tabLst>
            </a:pPr>
            <a:r>
              <a:rPr lang="en-US" sz="1600" dirty="0"/>
              <a:t> </a:t>
            </a:r>
            <a:r>
              <a:rPr lang="en-US" sz="1600" dirty="0" smtClean="0"/>
              <a:t>10% risk by age 50</a:t>
            </a:r>
            <a:endParaRPr lang="en-US" sz="1600" dirty="0"/>
          </a:p>
          <a:p>
            <a:pPr marL="285750" indent="-106363">
              <a:buFont typeface="Arial"/>
              <a:buChar char="•"/>
              <a:tabLst>
                <a:tab pos="273050" algn="l"/>
              </a:tabLst>
            </a:pPr>
            <a:r>
              <a:rPr lang="en-US" sz="1600" dirty="0"/>
              <a:t> </a:t>
            </a:r>
            <a:r>
              <a:rPr lang="en-US" sz="1600" dirty="0" smtClean="0"/>
              <a:t>most commonly H/N, </a:t>
            </a:r>
            <a:r>
              <a:rPr lang="en-US" sz="1600" dirty="0" err="1" smtClean="0"/>
              <a:t>anogenital</a:t>
            </a:r>
            <a:r>
              <a:rPr lang="en-US" sz="1600" dirty="0" smtClean="0"/>
              <a:t> squamous cell cancers</a:t>
            </a:r>
          </a:p>
          <a:p>
            <a:pPr marL="285750" indent="-106363">
              <a:buFont typeface="Arial"/>
              <a:buChar char="•"/>
              <a:tabLst>
                <a:tab pos="273050" algn="l"/>
              </a:tabLst>
            </a:pPr>
            <a:r>
              <a:rPr lang="en-US" sz="1600" i="1" dirty="0" smtClean="0"/>
              <a:t>FANCD1</a:t>
            </a:r>
            <a:r>
              <a:rPr lang="en-US" sz="1600" dirty="0" smtClean="0"/>
              <a:t> (</a:t>
            </a:r>
            <a:r>
              <a:rPr lang="en-US" sz="1600" i="1" dirty="0" smtClean="0"/>
              <a:t>BRCA2</a:t>
            </a:r>
            <a:r>
              <a:rPr lang="en-US" sz="1600" dirty="0" smtClean="0"/>
              <a:t>) / </a:t>
            </a:r>
            <a:r>
              <a:rPr lang="en-US" sz="1600" i="1" dirty="0" smtClean="0"/>
              <a:t>FANCS</a:t>
            </a:r>
            <a:r>
              <a:rPr lang="en-US" sz="1600" dirty="0" smtClean="0"/>
              <a:t> (</a:t>
            </a:r>
            <a:r>
              <a:rPr lang="en-US" sz="1600" i="1" dirty="0" smtClean="0"/>
              <a:t>BRCA1</a:t>
            </a:r>
            <a:r>
              <a:rPr lang="en-US" sz="1600" dirty="0" smtClean="0"/>
              <a:t>):  increased risk of breast / ovarian cancer</a:t>
            </a:r>
            <a:endParaRPr lang="en-US" sz="1600" dirty="0"/>
          </a:p>
          <a:p>
            <a:pPr marL="179387">
              <a:tabLst>
                <a:tab pos="273050" algn="l"/>
              </a:tabLst>
            </a:pPr>
            <a:endParaRPr lang="en-US" sz="1600" dirty="0"/>
          </a:p>
          <a:p>
            <a:pPr marL="285750" indent="-106363">
              <a:buFont typeface="Arial"/>
              <a:buChar char="•"/>
              <a:tabLst>
                <a:tab pos="273050" algn="l"/>
              </a:tabLst>
            </a:pPr>
            <a:endParaRPr lang="en-US" sz="1600" dirty="0"/>
          </a:p>
          <a:p>
            <a:pPr marL="179387">
              <a:tabLst>
                <a:tab pos="273050" algn="l"/>
              </a:tabLst>
            </a:pPr>
            <a:endParaRPr lang="en-US" sz="1600" dirty="0"/>
          </a:p>
        </p:txBody>
      </p:sp>
    </p:spTree>
    <p:extLst>
      <p:ext uri="{BB962C8B-B14F-4D97-AF65-F5344CB8AC3E}">
        <p14:creationId xmlns:p14="http://schemas.microsoft.com/office/powerpoint/2010/main" val="313668511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A72C3E-0F19-054B-B7EA-4C05E3B47BE4}"/>
              </a:ext>
            </a:extLst>
          </p:cNvPr>
          <p:cNvSpPr>
            <a:spLocks noGrp="1"/>
          </p:cNvSpPr>
          <p:nvPr>
            <p:ph type="title"/>
          </p:nvPr>
        </p:nvSpPr>
        <p:spPr/>
        <p:txBody>
          <a:bodyPr/>
          <a:lstStyle/>
          <a:p>
            <a:r>
              <a:rPr lang="en-US" dirty="0"/>
              <a:t>QUESTION 5</a:t>
            </a:r>
          </a:p>
        </p:txBody>
      </p:sp>
      <p:sp>
        <p:nvSpPr>
          <p:cNvPr id="3" name="Text Placeholder 2">
            <a:extLst>
              <a:ext uri="{FF2B5EF4-FFF2-40B4-BE49-F238E27FC236}">
                <a16:creationId xmlns="" xmlns:a16="http://schemas.microsoft.com/office/drawing/2014/main" id="{13B349BC-6107-5440-B240-93274CCB96F2}"/>
              </a:ext>
            </a:extLst>
          </p:cNvPr>
          <p:cNvSpPr>
            <a:spLocks noGrp="1"/>
          </p:cNvSpPr>
          <p:nvPr>
            <p:ph type="body" idx="1"/>
          </p:nvPr>
        </p:nvSpPr>
        <p:spPr/>
        <p:txBody>
          <a:bodyPr/>
          <a:lstStyle/>
          <a:p>
            <a:r>
              <a:rPr lang="en-US" dirty="0"/>
              <a:t>HOW DO YOU TREAT/MANAGE PATIENTS WITH FANCONI ANEMIA?</a:t>
            </a:r>
          </a:p>
        </p:txBody>
      </p:sp>
    </p:spTree>
    <p:extLst>
      <p:ext uri="{BB962C8B-B14F-4D97-AF65-F5344CB8AC3E}">
        <p14:creationId xmlns:p14="http://schemas.microsoft.com/office/powerpoint/2010/main" val="7968434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38954A-AA07-CA43-9F18-15B89EFBFF67}"/>
              </a:ext>
            </a:extLst>
          </p:cNvPr>
          <p:cNvSpPr>
            <a:spLocks noGrp="1"/>
          </p:cNvSpPr>
          <p:nvPr>
            <p:ph type="title"/>
          </p:nvPr>
        </p:nvSpPr>
        <p:spPr/>
        <p:txBody>
          <a:bodyPr>
            <a:normAutofit/>
          </a:bodyPr>
          <a:lstStyle/>
          <a:p>
            <a:r>
              <a:rPr lang="en-US" sz="3200" b="1" dirty="0"/>
              <a:t>Learning </a:t>
            </a:r>
            <a:r>
              <a:rPr lang="en-US" sz="3200" b="1" dirty="0" smtClean="0"/>
              <a:t>Goals</a:t>
            </a:r>
            <a:endParaRPr lang="en-US" sz="3200" b="1" dirty="0"/>
          </a:p>
        </p:txBody>
      </p:sp>
      <p:sp>
        <p:nvSpPr>
          <p:cNvPr id="3" name="Content Placeholder 2">
            <a:extLst>
              <a:ext uri="{FF2B5EF4-FFF2-40B4-BE49-F238E27FC236}">
                <a16:creationId xmlns="" xmlns:a16="http://schemas.microsoft.com/office/drawing/2014/main" id="{739BD971-6EFF-B140-8433-84AD19F27916}"/>
              </a:ext>
            </a:extLst>
          </p:cNvPr>
          <p:cNvSpPr>
            <a:spLocks noGrp="1"/>
          </p:cNvSpPr>
          <p:nvPr>
            <p:ph idx="1"/>
          </p:nvPr>
        </p:nvSpPr>
        <p:spPr>
          <a:xfrm>
            <a:off x="345259" y="1825625"/>
            <a:ext cx="11522185" cy="4351338"/>
          </a:xfrm>
        </p:spPr>
        <p:txBody>
          <a:bodyPr/>
          <a:lstStyle/>
          <a:p>
            <a:pPr marL="352425" indent="-352425">
              <a:buAutoNum type="arabicParenR"/>
              <a:tabLst>
                <a:tab pos="533400" algn="l"/>
                <a:tab pos="542925" algn="l"/>
              </a:tabLst>
            </a:pPr>
            <a:r>
              <a:rPr lang="en-US" sz="2400" dirty="0" smtClean="0"/>
              <a:t>Understand </a:t>
            </a:r>
            <a:r>
              <a:rPr lang="en-US" sz="2400" dirty="0"/>
              <a:t>common presentations of inherited bone marrow failure </a:t>
            </a:r>
            <a:r>
              <a:rPr lang="en-US" sz="2400" dirty="0" smtClean="0"/>
              <a:t>syndromes</a:t>
            </a:r>
          </a:p>
          <a:p>
            <a:pPr marL="352425" indent="-352425">
              <a:buNone/>
              <a:tabLst>
                <a:tab pos="533400" algn="l"/>
                <a:tab pos="542925" algn="l"/>
              </a:tabLst>
            </a:pPr>
            <a:endParaRPr lang="en-US" sz="2400" dirty="0"/>
          </a:p>
          <a:p>
            <a:pPr marL="352425" indent="-352425">
              <a:buNone/>
              <a:tabLst>
                <a:tab pos="533400" algn="l"/>
                <a:tab pos="542925" algn="l"/>
              </a:tabLst>
            </a:pPr>
            <a:r>
              <a:rPr lang="en-US" sz="2400" dirty="0"/>
              <a:t>2)	Understand the work-up and diagnostic tests for inherited bone marrow </a:t>
            </a:r>
            <a:r>
              <a:rPr lang="en-US" sz="2400" dirty="0" smtClean="0"/>
              <a:t>failure </a:t>
            </a:r>
            <a:r>
              <a:rPr lang="en-US" sz="2400" dirty="0"/>
              <a:t>syndromes</a:t>
            </a:r>
          </a:p>
          <a:p>
            <a:pPr marL="352425" indent="-352425">
              <a:buNone/>
              <a:tabLst>
                <a:tab pos="533400" algn="l"/>
                <a:tab pos="542925" algn="l"/>
              </a:tabLst>
            </a:pPr>
            <a:endParaRPr lang="en-US" sz="2400" dirty="0" smtClean="0"/>
          </a:p>
          <a:p>
            <a:pPr marL="352425" indent="-352425">
              <a:buNone/>
              <a:tabLst>
                <a:tab pos="533400" algn="l"/>
                <a:tab pos="542925" algn="l"/>
              </a:tabLst>
            </a:pPr>
            <a:r>
              <a:rPr lang="en-US" sz="2400" dirty="0" smtClean="0"/>
              <a:t>3</a:t>
            </a:r>
            <a:r>
              <a:rPr lang="en-US" sz="2400" dirty="0"/>
              <a:t>)	Introduction to the management bone marrow failure syndromes (focus </a:t>
            </a:r>
            <a:r>
              <a:rPr lang="en-US" sz="2400" dirty="0" smtClean="0"/>
              <a:t>on </a:t>
            </a:r>
            <a:r>
              <a:rPr lang="en-US" sz="2400" dirty="0"/>
              <a:t>Fanconi Anemia and Telomere Biology Disorders)</a:t>
            </a:r>
          </a:p>
          <a:p>
            <a:pPr marL="0" indent="0">
              <a:buNone/>
            </a:pPr>
            <a:endParaRPr lang="en-US" dirty="0"/>
          </a:p>
        </p:txBody>
      </p:sp>
    </p:spTree>
    <p:extLst>
      <p:ext uri="{BB962C8B-B14F-4D97-AF65-F5344CB8AC3E}">
        <p14:creationId xmlns:p14="http://schemas.microsoft.com/office/powerpoint/2010/main" val="172825724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7643" y="802154"/>
            <a:ext cx="11162030" cy="646331"/>
          </a:xfrm>
          <a:prstGeom prst="rect">
            <a:avLst/>
          </a:prstGeom>
          <a:noFill/>
        </p:spPr>
        <p:txBody>
          <a:bodyPr wrap="none" rtlCol="0">
            <a:spAutoFit/>
          </a:bodyPr>
          <a:lstStyle/>
          <a:p>
            <a:r>
              <a:rPr lang="en-US" b="1" dirty="0" smtClean="0"/>
              <a:t>Multidisciplinary approach:  </a:t>
            </a:r>
            <a:r>
              <a:rPr lang="en-US" dirty="0" smtClean="0"/>
              <a:t>hematology/BMT, genetic counselling, dermatology, dentistry, ENT, </a:t>
            </a:r>
            <a:r>
              <a:rPr lang="en-US" dirty="0" err="1" smtClean="0"/>
              <a:t>Gyne</a:t>
            </a:r>
            <a:r>
              <a:rPr lang="en-US" dirty="0" smtClean="0"/>
              <a:t>, plastic surgery</a:t>
            </a:r>
          </a:p>
          <a:p>
            <a:r>
              <a:rPr lang="en-US" dirty="0"/>
              <a:t>	</a:t>
            </a:r>
            <a:r>
              <a:rPr lang="en-US" dirty="0" smtClean="0"/>
              <a:t>				</a:t>
            </a:r>
            <a:endParaRPr lang="en-US" dirty="0"/>
          </a:p>
        </p:txBody>
      </p:sp>
      <p:sp>
        <p:nvSpPr>
          <p:cNvPr id="7" name="TextBox 6"/>
          <p:cNvSpPr txBox="1"/>
          <p:nvPr/>
        </p:nvSpPr>
        <p:spPr>
          <a:xfrm>
            <a:off x="237643" y="1409120"/>
            <a:ext cx="8572218" cy="369332"/>
          </a:xfrm>
          <a:prstGeom prst="rect">
            <a:avLst/>
          </a:prstGeom>
          <a:noFill/>
        </p:spPr>
        <p:txBody>
          <a:bodyPr wrap="none" rtlCol="0">
            <a:spAutoFit/>
          </a:bodyPr>
          <a:lstStyle/>
          <a:p>
            <a:r>
              <a:rPr lang="en-US" b="1" dirty="0" smtClean="0"/>
              <a:t>From hematology standpoint:  </a:t>
            </a:r>
            <a:r>
              <a:rPr lang="en-US" dirty="0" smtClean="0"/>
              <a:t>main issue is pancytopenia that can progress to MDS/AML</a:t>
            </a:r>
            <a:endParaRPr lang="en-US" dirty="0"/>
          </a:p>
        </p:txBody>
      </p:sp>
      <p:sp>
        <p:nvSpPr>
          <p:cNvPr id="8" name="TextBox 7"/>
          <p:cNvSpPr txBox="1"/>
          <p:nvPr/>
        </p:nvSpPr>
        <p:spPr>
          <a:xfrm>
            <a:off x="519868" y="2033901"/>
            <a:ext cx="3865161" cy="1169551"/>
          </a:xfrm>
          <a:prstGeom prst="rect">
            <a:avLst/>
          </a:prstGeom>
          <a:noFill/>
          <a:ln>
            <a:solidFill>
              <a:srgbClr val="000000"/>
            </a:solidFill>
          </a:ln>
        </p:spPr>
        <p:txBody>
          <a:bodyPr wrap="none" rtlCol="0">
            <a:spAutoFit/>
          </a:bodyPr>
          <a:lstStyle/>
          <a:p>
            <a:r>
              <a:rPr lang="en-US" b="1" dirty="0" smtClean="0"/>
              <a:t>Monitoring</a:t>
            </a:r>
            <a:r>
              <a:rPr lang="en-US" b="1" dirty="0"/>
              <a:t>:  </a:t>
            </a:r>
          </a:p>
          <a:p>
            <a:pPr marL="84138" indent="-84138">
              <a:buFont typeface="Arial"/>
              <a:buChar char="•"/>
            </a:pPr>
            <a:endParaRPr lang="en-US" sz="1100" dirty="0"/>
          </a:p>
          <a:p>
            <a:pPr marL="84138" indent="-84138">
              <a:buFont typeface="Arial"/>
              <a:buChar char="•"/>
            </a:pPr>
            <a:r>
              <a:rPr lang="en-CA" sz="1500" dirty="0" smtClean="0"/>
              <a:t> CBC q3 months</a:t>
            </a:r>
            <a:endParaRPr lang="en-US" sz="1500" dirty="0"/>
          </a:p>
          <a:p>
            <a:pPr marL="84138" indent="-84138">
              <a:buFont typeface="Arial"/>
              <a:buChar char="•"/>
            </a:pPr>
            <a:r>
              <a:rPr lang="en-US" sz="1500" dirty="0" smtClean="0"/>
              <a:t> Bone marrow: at baseline then at least yearly</a:t>
            </a:r>
            <a:endParaRPr lang="en-US" sz="1500" dirty="0"/>
          </a:p>
          <a:p>
            <a:endParaRPr lang="en-US" sz="1100" dirty="0"/>
          </a:p>
        </p:txBody>
      </p:sp>
      <p:sp>
        <p:nvSpPr>
          <p:cNvPr id="9" name="TextBox 8"/>
          <p:cNvSpPr txBox="1"/>
          <p:nvPr/>
        </p:nvSpPr>
        <p:spPr>
          <a:xfrm>
            <a:off x="4855015" y="2030596"/>
            <a:ext cx="6923061" cy="1184940"/>
          </a:xfrm>
          <a:prstGeom prst="rect">
            <a:avLst/>
          </a:prstGeom>
          <a:noFill/>
          <a:ln>
            <a:solidFill>
              <a:srgbClr val="000000"/>
            </a:solidFill>
          </a:ln>
        </p:spPr>
        <p:txBody>
          <a:bodyPr wrap="square" rtlCol="0">
            <a:spAutoFit/>
          </a:bodyPr>
          <a:lstStyle/>
          <a:p>
            <a:r>
              <a:rPr lang="en-US" b="1" dirty="0" smtClean="0"/>
              <a:t>Interventions:  </a:t>
            </a:r>
            <a:endParaRPr lang="en-US" sz="1500" dirty="0" smtClean="0"/>
          </a:p>
          <a:p>
            <a:pPr marL="84138" indent="-84138">
              <a:buFont typeface="Arial"/>
              <a:buChar char="•"/>
            </a:pPr>
            <a:endParaRPr lang="en-US" sz="400" dirty="0" smtClean="0"/>
          </a:p>
          <a:p>
            <a:pPr marL="84138" indent="-84138">
              <a:buFont typeface="Arial"/>
              <a:buChar char="•"/>
            </a:pPr>
            <a:r>
              <a:rPr lang="en-US" sz="1500" dirty="0" smtClean="0"/>
              <a:t> Bone </a:t>
            </a:r>
            <a:r>
              <a:rPr lang="en-US" sz="1500" dirty="0" smtClean="0"/>
              <a:t>marrow transplant (unaffected sibling, BM source  </a:t>
            </a:r>
            <a:r>
              <a:rPr lang="mr-IN" sz="1500" dirty="0" smtClean="0"/>
              <a:t>–</a:t>
            </a:r>
            <a:r>
              <a:rPr lang="en-US" sz="1500" dirty="0" smtClean="0"/>
              <a:t> for severe BMF, MDS/AML</a:t>
            </a:r>
          </a:p>
          <a:p>
            <a:pPr marL="84138" indent="-84138">
              <a:buFont typeface="Arial"/>
              <a:buChar char="•"/>
            </a:pPr>
            <a:r>
              <a:rPr lang="en-US" sz="1500" dirty="0" smtClean="0"/>
              <a:t> Androgens </a:t>
            </a:r>
            <a:r>
              <a:rPr lang="en-US" sz="1500" dirty="0" smtClean="0"/>
              <a:t>(</a:t>
            </a:r>
            <a:r>
              <a:rPr lang="en-US" sz="1500" dirty="0" err="1" smtClean="0"/>
              <a:t>danazol</a:t>
            </a:r>
            <a:r>
              <a:rPr lang="en-US" sz="1500" dirty="0" smtClean="0"/>
              <a:t> / </a:t>
            </a:r>
            <a:r>
              <a:rPr lang="en-US" sz="1500" dirty="0" err="1" smtClean="0"/>
              <a:t>oxymetholone</a:t>
            </a:r>
            <a:r>
              <a:rPr lang="en-US" sz="1500" dirty="0" smtClean="0"/>
              <a:t>) </a:t>
            </a:r>
          </a:p>
          <a:p>
            <a:pPr marL="84138" indent="-84138">
              <a:buFont typeface="Arial"/>
              <a:buChar char="•"/>
            </a:pPr>
            <a:r>
              <a:rPr lang="en-US" sz="1500" dirty="0" smtClean="0"/>
              <a:t> Growth </a:t>
            </a:r>
            <a:r>
              <a:rPr lang="en-US" sz="1500" dirty="0" smtClean="0"/>
              <a:t>factors (G-CSF)</a:t>
            </a:r>
          </a:p>
          <a:p>
            <a:endParaRPr lang="en-US" sz="400" dirty="0" smtClean="0"/>
          </a:p>
        </p:txBody>
      </p:sp>
      <p:sp>
        <p:nvSpPr>
          <p:cNvPr id="10" name="TextBox 9"/>
          <p:cNvSpPr txBox="1"/>
          <p:nvPr/>
        </p:nvSpPr>
        <p:spPr>
          <a:xfrm>
            <a:off x="390043" y="3565298"/>
            <a:ext cx="10317248" cy="2739211"/>
          </a:xfrm>
          <a:prstGeom prst="rect">
            <a:avLst/>
          </a:prstGeom>
          <a:noFill/>
        </p:spPr>
        <p:txBody>
          <a:bodyPr wrap="none" rtlCol="0">
            <a:spAutoFit/>
          </a:bodyPr>
          <a:lstStyle/>
          <a:p>
            <a:r>
              <a:rPr lang="en-US" b="1" dirty="0" smtClean="0"/>
              <a:t>Additional surveillance:</a:t>
            </a:r>
          </a:p>
          <a:p>
            <a:endParaRPr lang="en-US" sz="1000" b="1" dirty="0" smtClean="0"/>
          </a:p>
          <a:p>
            <a:pPr marL="285750" indent="-285750">
              <a:buFont typeface="Arial"/>
              <a:buChar char="•"/>
            </a:pPr>
            <a:r>
              <a:rPr lang="en-US" sz="1600" dirty="0" smtClean="0"/>
              <a:t>ENT / dental assessments q6 months</a:t>
            </a:r>
          </a:p>
          <a:p>
            <a:pPr marL="285750" indent="-285750">
              <a:buFont typeface="Arial"/>
              <a:buChar char="•"/>
            </a:pPr>
            <a:r>
              <a:rPr lang="en-US" sz="1600" dirty="0" smtClean="0"/>
              <a:t>Dermatology yearly</a:t>
            </a:r>
          </a:p>
          <a:p>
            <a:pPr marL="285750" indent="-285750">
              <a:buFont typeface="Arial"/>
              <a:buChar char="•"/>
            </a:pPr>
            <a:r>
              <a:rPr lang="en-US" sz="1600" dirty="0" smtClean="0"/>
              <a:t>Endocrine:  TSH, A1C yearly</a:t>
            </a:r>
          </a:p>
          <a:p>
            <a:pPr marL="285750" indent="-285750">
              <a:buFont typeface="Arial"/>
              <a:buChar char="•"/>
            </a:pPr>
            <a:r>
              <a:rPr lang="en-US" sz="1600" dirty="0" smtClean="0"/>
              <a:t>Gynecology / Pap smears</a:t>
            </a:r>
          </a:p>
          <a:p>
            <a:pPr marL="285750" indent="-285750">
              <a:buFont typeface="Arial"/>
              <a:buChar char="•"/>
            </a:pPr>
            <a:r>
              <a:rPr lang="en-US" sz="1600" dirty="0" smtClean="0"/>
              <a:t>Vaccinations:  HPV &amp; others as per guidelines</a:t>
            </a:r>
          </a:p>
          <a:p>
            <a:pPr marL="285750" indent="-285750">
              <a:buFont typeface="Arial"/>
              <a:buChar char="•"/>
            </a:pPr>
            <a:r>
              <a:rPr lang="en-US" sz="1600" dirty="0" smtClean="0"/>
              <a:t>Additional screening depending on genetic subtype</a:t>
            </a:r>
          </a:p>
          <a:p>
            <a:pPr marL="285750" indent="-285750">
              <a:buFont typeface="Arial"/>
              <a:buChar char="•"/>
            </a:pPr>
            <a:endParaRPr lang="en-US" sz="1600" dirty="0"/>
          </a:p>
          <a:p>
            <a:r>
              <a:rPr lang="en-US" sz="1600" b="1" dirty="0" smtClean="0"/>
              <a:t>Guidelines are available from the </a:t>
            </a:r>
            <a:r>
              <a:rPr lang="en-US" sz="1600" b="1" dirty="0" err="1" smtClean="0"/>
              <a:t>Fanconi</a:t>
            </a:r>
            <a:r>
              <a:rPr lang="en-US" sz="1600" b="1" dirty="0" smtClean="0"/>
              <a:t> Anemia Foundation:  </a:t>
            </a:r>
            <a:r>
              <a:rPr lang="en-US" sz="1600" dirty="0"/>
              <a:t>https://</a:t>
            </a:r>
            <a:r>
              <a:rPr lang="en-US" sz="1600" dirty="0" err="1"/>
              <a:t>fanconi.org</a:t>
            </a:r>
            <a:r>
              <a:rPr lang="en-US" sz="1600" dirty="0"/>
              <a:t>/clinical-care-guidelines/clinical-care/</a:t>
            </a:r>
            <a:r>
              <a:rPr lang="en-CA" sz="1600" dirty="0"/>
              <a:t> </a:t>
            </a:r>
            <a:endParaRPr lang="en-US" sz="1600" b="1" dirty="0" smtClean="0"/>
          </a:p>
          <a:p>
            <a:endParaRPr lang="en-US" sz="1600" dirty="0"/>
          </a:p>
        </p:txBody>
      </p:sp>
    </p:spTree>
    <p:extLst>
      <p:ext uri="{BB962C8B-B14F-4D97-AF65-F5344CB8AC3E}">
        <p14:creationId xmlns:p14="http://schemas.microsoft.com/office/powerpoint/2010/main" val="202028569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6D804F-B528-8443-8339-968509765A92}"/>
              </a:ext>
            </a:extLst>
          </p:cNvPr>
          <p:cNvSpPr>
            <a:spLocks noGrp="1"/>
          </p:cNvSpPr>
          <p:nvPr>
            <p:ph type="title"/>
          </p:nvPr>
        </p:nvSpPr>
        <p:spPr/>
        <p:txBody>
          <a:bodyPr>
            <a:normAutofit/>
          </a:bodyPr>
          <a:lstStyle/>
          <a:p>
            <a:r>
              <a:rPr lang="en-US" sz="3200" b="1" dirty="0"/>
              <a:t>CASE 2: </a:t>
            </a:r>
            <a:r>
              <a:rPr lang="en-US" sz="3200" dirty="0"/>
              <a:t>“Asthma”, Fatigue, and </a:t>
            </a:r>
            <a:r>
              <a:rPr lang="en-US" sz="3200" dirty="0" err="1"/>
              <a:t>Bicytopenia</a:t>
            </a:r>
            <a:endParaRPr lang="en-US" sz="3200" dirty="0"/>
          </a:p>
        </p:txBody>
      </p:sp>
      <p:sp>
        <p:nvSpPr>
          <p:cNvPr id="3" name="Content Placeholder 2">
            <a:extLst>
              <a:ext uri="{FF2B5EF4-FFF2-40B4-BE49-F238E27FC236}">
                <a16:creationId xmlns="" xmlns:a16="http://schemas.microsoft.com/office/drawing/2014/main" id="{6B4BDC80-0D9B-FE47-A222-A8686A69DE76}"/>
              </a:ext>
            </a:extLst>
          </p:cNvPr>
          <p:cNvSpPr>
            <a:spLocks noGrp="1"/>
          </p:cNvSpPr>
          <p:nvPr>
            <p:ph idx="1"/>
          </p:nvPr>
        </p:nvSpPr>
        <p:spPr/>
        <p:txBody>
          <a:bodyPr>
            <a:normAutofit fontScale="92500" lnSpcReduction="20000"/>
          </a:bodyPr>
          <a:lstStyle/>
          <a:p>
            <a:pPr marL="0" indent="0">
              <a:buNone/>
            </a:pPr>
            <a:r>
              <a:rPr lang="en-US" sz="2200" dirty="0"/>
              <a:t>A 35 year old male presented to his family physician with chronic fatigue. A CBC showed macrocytic anemia and thrombocytopenia. </a:t>
            </a:r>
          </a:p>
          <a:p>
            <a:pPr marL="0" indent="0">
              <a:buNone/>
            </a:pPr>
            <a:endParaRPr lang="en-US" sz="2200" dirty="0"/>
          </a:p>
          <a:p>
            <a:pPr marL="0" indent="0">
              <a:buNone/>
            </a:pPr>
            <a:r>
              <a:rPr lang="en-US" sz="2200" dirty="0"/>
              <a:t>Hemoglobin 117 g/L, MCV 109.8 </a:t>
            </a:r>
            <a:r>
              <a:rPr lang="en-US" sz="2200" dirty="0" err="1"/>
              <a:t>fL</a:t>
            </a:r>
            <a:endParaRPr lang="en-US" sz="2200" dirty="0"/>
          </a:p>
          <a:p>
            <a:pPr marL="0" indent="0">
              <a:buNone/>
            </a:pPr>
            <a:r>
              <a:rPr lang="en-US" sz="2200" dirty="0"/>
              <a:t>WBC 3.07 x10</a:t>
            </a:r>
            <a:r>
              <a:rPr lang="en-US" sz="2200" baseline="30000" dirty="0"/>
              <a:t>9</a:t>
            </a:r>
            <a:r>
              <a:rPr lang="en-US" sz="2200" dirty="0"/>
              <a:t>/L</a:t>
            </a:r>
          </a:p>
          <a:p>
            <a:pPr marL="0" indent="0">
              <a:buNone/>
            </a:pPr>
            <a:r>
              <a:rPr lang="en-US" sz="2200" dirty="0"/>
              <a:t>Neutrophils 2.09 x10</a:t>
            </a:r>
            <a:r>
              <a:rPr lang="en-US" sz="2200" baseline="30000" dirty="0"/>
              <a:t>9</a:t>
            </a:r>
            <a:r>
              <a:rPr lang="en-US" sz="2200" dirty="0"/>
              <a:t>/L</a:t>
            </a:r>
          </a:p>
          <a:p>
            <a:pPr marL="0" indent="0">
              <a:buNone/>
            </a:pPr>
            <a:r>
              <a:rPr lang="en-US" sz="2200" dirty="0"/>
              <a:t>Remainder of diff was normal</a:t>
            </a:r>
          </a:p>
          <a:p>
            <a:pPr marL="0" indent="0">
              <a:buNone/>
            </a:pPr>
            <a:r>
              <a:rPr lang="en-US" sz="2200" dirty="0"/>
              <a:t>PLTs 69 x10</a:t>
            </a:r>
            <a:r>
              <a:rPr lang="en-US" sz="2200" baseline="30000" dirty="0"/>
              <a:t>9</a:t>
            </a:r>
            <a:r>
              <a:rPr lang="en-US" sz="2200" dirty="0"/>
              <a:t>/</a:t>
            </a:r>
            <a:r>
              <a:rPr lang="en-US" sz="2200" dirty="0" smtClean="0"/>
              <a:t>L</a:t>
            </a:r>
          </a:p>
          <a:p>
            <a:pPr marL="0" indent="0">
              <a:buNone/>
            </a:pPr>
            <a:r>
              <a:rPr lang="en-US" sz="2200" dirty="0" smtClean="0"/>
              <a:t>Reticulocytes 37 </a:t>
            </a:r>
            <a:r>
              <a:rPr lang="en-US" sz="2200" dirty="0"/>
              <a:t>x10</a:t>
            </a:r>
            <a:r>
              <a:rPr lang="en-US" sz="2200" baseline="30000" dirty="0"/>
              <a:t>9</a:t>
            </a:r>
            <a:r>
              <a:rPr lang="en-US" sz="2200" dirty="0"/>
              <a:t>/</a:t>
            </a:r>
            <a:r>
              <a:rPr lang="en-US" sz="2200" dirty="0" smtClean="0"/>
              <a:t>L</a:t>
            </a:r>
            <a:endParaRPr lang="en-US" sz="2200" dirty="0"/>
          </a:p>
          <a:p>
            <a:pPr marL="0" indent="0">
              <a:buNone/>
            </a:pPr>
            <a:endParaRPr lang="en-US" sz="2200" dirty="0"/>
          </a:p>
          <a:p>
            <a:pPr marL="0" indent="0">
              <a:buNone/>
            </a:pPr>
            <a:r>
              <a:rPr lang="en-US" sz="2200" dirty="0"/>
              <a:t>He was referred to hematology for further evaluation.  Aside from macrocytosis there were no morphologic abnormalities on the peripheral smear. Additional work-up including </a:t>
            </a:r>
            <a:r>
              <a:rPr lang="en-US" sz="2200" dirty="0" smtClean="0"/>
              <a:t>TSH</a:t>
            </a:r>
            <a:r>
              <a:rPr lang="en-US" sz="2200" dirty="0"/>
              <a:t>, liver enzyme and function tests, Vit B12, folate, ferritin, Cr, </a:t>
            </a:r>
            <a:r>
              <a:rPr lang="en-US" sz="2200" dirty="0" err="1"/>
              <a:t>lytes</a:t>
            </a:r>
            <a:r>
              <a:rPr lang="en-US" sz="2200" dirty="0"/>
              <a:t> were all normal.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531741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7FDA70-965E-5E43-BEF6-415EBF451578}"/>
              </a:ext>
            </a:extLst>
          </p:cNvPr>
          <p:cNvSpPr>
            <a:spLocks noGrp="1"/>
          </p:cNvSpPr>
          <p:nvPr>
            <p:ph type="title"/>
          </p:nvPr>
        </p:nvSpPr>
        <p:spPr/>
        <p:txBody>
          <a:bodyPr>
            <a:normAutofit/>
          </a:bodyPr>
          <a:lstStyle/>
          <a:p>
            <a:r>
              <a:rPr lang="en-US" sz="3200" b="1" dirty="0"/>
              <a:t>CASE 2: </a:t>
            </a:r>
            <a:r>
              <a:rPr lang="en-US" sz="3200" dirty="0"/>
              <a:t>“Asthma”, Fatigue, and </a:t>
            </a:r>
            <a:r>
              <a:rPr lang="en-US" sz="3200" dirty="0" err="1"/>
              <a:t>Bicytopenia</a:t>
            </a:r>
            <a:endParaRPr lang="en-US" sz="3200" dirty="0"/>
          </a:p>
        </p:txBody>
      </p:sp>
      <p:sp>
        <p:nvSpPr>
          <p:cNvPr id="3" name="Content Placeholder 2">
            <a:extLst>
              <a:ext uri="{FF2B5EF4-FFF2-40B4-BE49-F238E27FC236}">
                <a16:creationId xmlns="" xmlns:a16="http://schemas.microsoft.com/office/drawing/2014/main" id="{012B7E41-1A80-BB4E-B097-3B95E1CE5191}"/>
              </a:ext>
            </a:extLst>
          </p:cNvPr>
          <p:cNvSpPr>
            <a:spLocks noGrp="1"/>
          </p:cNvSpPr>
          <p:nvPr>
            <p:ph idx="1"/>
          </p:nvPr>
        </p:nvSpPr>
        <p:spPr/>
        <p:txBody>
          <a:bodyPr>
            <a:normAutofit/>
          </a:bodyPr>
          <a:lstStyle/>
          <a:p>
            <a:pPr marL="0" indent="0">
              <a:buNone/>
            </a:pPr>
            <a:r>
              <a:rPr lang="en-US" sz="2000" dirty="0"/>
              <a:t>Aside from chronic fatigue, he has generally been feeling well. Past medial history is significant for life-long mild asthma with use of Ventolin on a PRN basis. No spontaneous bleeding but easy bruising his entire life. He was diagnosed with diabetes, type 2, at age 20 and is on metformin. He is a smoker and drinks socially. His family history is significant for pulmonary fibrosis in his mother and a </a:t>
            </a:r>
            <a:r>
              <a:rPr lang="en-US" sz="2000" dirty="0" smtClean="0"/>
              <a:t>maternal </a:t>
            </a:r>
            <a:r>
              <a:rPr lang="en-US" sz="2000" dirty="0"/>
              <a:t>uncle as well as and older sister that passed away at the age of 32 from oral squamous cell cancer.  </a:t>
            </a:r>
          </a:p>
          <a:p>
            <a:pPr marL="0" indent="0">
              <a:buNone/>
            </a:pPr>
            <a:endParaRPr lang="en-US" sz="2000" dirty="0"/>
          </a:p>
          <a:p>
            <a:pPr marL="0" indent="0">
              <a:buNone/>
            </a:pPr>
            <a:r>
              <a:rPr lang="en-US" sz="2000" dirty="0"/>
              <a:t>On examination, the patient was of 178 cm tall and weighed 65.9kg. A head to toe examination was completed and the only remarkable findings were scattered fine crackles at the lung bases and significant greying of the hair.</a:t>
            </a:r>
          </a:p>
        </p:txBody>
      </p:sp>
    </p:spTree>
    <p:extLst>
      <p:ext uri="{BB962C8B-B14F-4D97-AF65-F5344CB8AC3E}">
        <p14:creationId xmlns:p14="http://schemas.microsoft.com/office/powerpoint/2010/main" val="416202359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0F507E-D634-3B4D-A7FF-8FD21C74321D}"/>
              </a:ext>
            </a:extLst>
          </p:cNvPr>
          <p:cNvSpPr>
            <a:spLocks noGrp="1"/>
          </p:cNvSpPr>
          <p:nvPr>
            <p:ph type="title"/>
          </p:nvPr>
        </p:nvSpPr>
        <p:spPr/>
        <p:txBody>
          <a:bodyPr>
            <a:normAutofit/>
          </a:bodyPr>
          <a:lstStyle/>
          <a:p>
            <a:r>
              <a:rPr lang="en-US" sz="3200" b="1" dirty="0"/>
              <a:t>CASE 2: </a:t>
            </a:r>
            <a:r>
              <a:rPr lang="en-US" sz="3200" dirty="0"/>
              <a:t>“Asthma”, Fatigue, and </a:t>
            </a:r>
            <a:r>
              <a:rPr lang="en-US" sz="3200" dirty="0" err="1"/>
              <a:t>Bicytopenia</a:t>
            </a:r>
            <a:endParaRPr lang="en-US" sz="3200" dirty="0"/>
          </a:p>
        </p:txBody>
      </p:sp>
      <p:sp>
        <p:nvSpPr>
          <p:cNvPr id="3" name="Content Placeholder 2">
            <a:extLst>
              <a:ext uri="{FF2B5EF4-FFF2-40B4-BE49-F238E27FC236}">
                <a16:creationId xmlns="" xmlns:a16="http://schemas.microsoft.com/office/drawing/2014/main" id="{2C94CFF5-4BB9-A248-9897-1C5FD3C525AC}"/>
              </a:ext>
            </a:extLst>
          </p:cNvPr>
          <p:cNvSpPr>
            <a:spLocks noGrp="1"/>
          </p:cNvSpPr>
          <p:nvPr>
            <p:ph idx="1"/>
          </p:nvPr>
        </p:nvSpPr>
        <p:spPr/>
        <p:txBody>
          <a:bodyPr>
            <a:normAutofit/>
          </a:bodyPr>
          <a:lstStyle/>
          <a:p>
            <a:pPr marL="0" indent="0">
              <a:buNone/>
            </a:pPr>
            <a:r>
              <a:rPr lang="en-US" sz="2000" dirty="0"/>
              <a:t>You do a bone marrow biopsy and it shows the following:</a:t>
            </a:r>
          </a:p>
          <a:p>
            <a:pPr marL="0" indent="0">
              <a:buNone/>
            </a:pPr>
            <a:r>
              <a:rPr lang="en-US" sz="2000" dirty="0"/>
              <a:t>-Hypocellular marrow (20-30% cellularity) with decreased trilineage hematopoiesis and no significant dysplastic changes. There is no increase in blasts and no lymphoid aggregates seen.</a:t>
            </a:r>
          </a:p>
          <a:p>
            <a:pPr marL="0" indent="0">
              <a:buNone/>
            </a:pPr>
            <a:r>
              <a:rPr lang="en-US" sz="2000" dirty="0"/>
              <a:t>-Cytogenetics:  46 XY [20]</a:t>
            </a:r>
          </a:p>
          <a:p>
            <a:pPr marL="0" indent="0">
              <a:buNone/>
            </a:pPr>
            <a:r>
              <a:rPr lang="en-US" sz="2000" dirty="0"/>
              <a:t>-Myeloid NGS:  No variants identified. </a:t>
            </a:r>
          </a:p>
        </p:txBody>
      </p:sp>
    </p:spTree>
    <p:extLst>
      <p:ext uri="{BB962C8B-B14F-4D97-AF65-F5344CB8AC3E}">
        <p14:creationId xmlns:p14="http://schemas.microsoft.com/office/powerpoint/2010/main" val="46293560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6C646EB1-75D9-D546-8374-3C7BB206E613}"/>
              </a:ext>
            </a:extLst>
          </p:cNvPr>
          <p:cNvSpPr>
            <a:spLocks noGrp="1"/>
          </p:cNvSpPr>
          <p:nvPr>
            <p:ph type="title"/>
          </p:nvPr>
        </p:nvSpPr>
        <p:spPr/>
        <p:txBody>
          <a:bodyPr/>
          <a:lstStyle/>
          <a:p>
            <a:r>
              <a:rPr lang="en-US" dirty="0"/>
              <a:t>QUESTION 1</a:t>
            </a:r>
          </a:p>
        </p:txBody>
      </p:sp>
      <p:sp>
        <p:nvSpPr>
          <p:cNvPr id="5" name="Text Placeholder 4">
            <a:extLst>
              <a:ext uri="{FF2B5EF4-FFF2-40B4-BE49-F238E27FC236}">
                <a16:creationId xmlns="" xmlns:a16="http://schemas.microsoft.com/office/drawing/2014/main" id="{E66308DB-2AFA-704D-B6EC-234E779AEA52}"/>
              </a:ext>
            </a:extLst>
          </p:cNvPr>
          <p:cNvSpPr>
            <a:spLocks noGrp="1"/>
          </p:cNvSpPr>
          <p:nvPr>
            <p:ph type="body" idx="1"/>
          </p:nvPr>
        </p:nvSpPr>
        <p:spPr/>
        <p:txBody>
          <a:bodyPr/>
          <a:lstStyle/>
          <a:p>
            <a:r>
              <a:rPr lang="en-US" dirty="0"/>
              <a:t>HOW DO YOU DO TO WORK UP THIS PATIENT’S BONE MARROW FAILURE?</a:t>
            </a:r>
          </a:p>
        </p:txBody>
      </p:sp>
    </p:spTree>
    <p:extLst>
      <p:ext uri="{BB962C8B-B14F-4D97-AF65-F5344CB8AC3E}">
        <p14:creationId xmlns:p14="http://schemas.microsoft.com/office/powerpoint/2010/main" val="335450054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865816" y="1325121"/>
            <a:ext cx="10814441" cy="423465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200" b="1" dirty="0" smtClean="0">
                <a:solidFill>
                  <a:schemeClr val="tx1"/>
                </a:solidFill>
                <a:latin typeface="Calibri"/>
                <a:ea typeface="MS PGothic" charset="0"/>
                <a:cs typeface="Calibri"/>
              </a:rPr>
              <a:t>Not your typical history / physical exam</a:t>
            </a:r>
          </a:p>
          <a:p>
            <a:pPr algn="l"/>
            <a:endParaRPr lang="en-US" sz="1100" b="1" dirty="0" smtClean="0">
              <a:solidFill>
                <a:schemeClr val="tx1"/>
              </a:solidFill>
              <a:latin typeface="Calibri"/>
              <a:ea typeface="MS PGothic" charset="0"/>
              <a:cs typeface="Calibri"/>
            </a:endParaRPr>
          </a:p>
          <a:p>
            <a:pPr marL="342900" indent="-342900" algn="l">
              <a:buFontTx/>
              <a:buChar char="•"/>
            </a:pPr>
            <a:r>
              <a:rPr lang="en-US" sz="2000" dirty="0" smtClean="0">
                <a:solidFill>
                  <a:schemeClr val="tx1"/>
                </a:solidFill>
                <a:ea typeface="MS PGothic" charset="0"/>
                <a:cs typeface="Calibri"/>
              </a:rPr>
              <a:t>Comprehensive personal and family history (2 generations at least) with focus on hematologic issues, congenital anomalies, solid tumors and organ dysfunction</a:t>
            </a:r>
          </a:p>
          <a:p>
            <a:pPr marL="342900" indent="-342900" algn="l">
              <a:buFontTx/>
              <a:buChar char="•"/>
            </a:pPr>
            <a:r>
              <a:rPr lang="en-US" sz="2000" dirty="0" smtClean="0">
                <a:solidFill>
                  <a:schemeClr val="tx1"/>
                </a:solidFill>
                <a:ea typeface="MS PGothic" charset="0"/>
                <a:cs typeface="Calibri"/>
              </a:rPr>
              <a:t>Head to toe physical exam </a:t>
            </a:r>
            <a:r>
              <a:rPr lang="en-US" sz="2800" dirty="0">
                <a:solidFill>
                  <a:schemeClr val="tx1"/>
                </a:solidFill>
                <a:ea typeface="MS PGothic" charset="0"/>
                <a:cs typeface="Calibri"/>
              </a:rPr>
              <a:t>		</a:t>
            </a:r>
            <a:endParaRPr lang="en-US" sz="2000" b="1" dirty="0">
              <a:solidFill>
                <a:schemeClr val="tx1"/>
              </a:solidFill>
              <a:latin typeface="Calibri"/>
              <a:ea typeface="MS PGothic" charset="0"/>
              <a:cs typeface="Calibri"/>
            </a:endParaRPr>
          </a:p>
          <a:p>
            <a:pPr algn="l"/>
            <a:endParaRPr lang="en-US" sz="2000" b="1" dirty="0" smtClean="0">
              <a:solidFill>
                <a:schemeClr val="tx1"/>
              </a:solidFill>
              <a:latin typeface="Calibri"/>
              <a:ea typeface="MS PGothic" charset="0"/>
              <a:cs typeface="Calibri"/>
            </a:endParaRPr>
          </a:p>
          <a:p>
            <a:pPr algn="l"/>
            <a:endParaRPr lang="en-US" sz="2000" b="1" dirty="0" smtClean="0">
              <a:solidFill>
                <a:schemeClr val="tx1"/>
              </a:solidFill>
              <a:latin typeface="Calibri"/>
              <a:ea typeface="MS PGothic" charset="0"/>
              <a:cs typeface="Calibri"/>
            </a:endParaRPr>
          </a:p>
          <a:p>
            <a:pPr algn="l"/>
            <a:r>
              <a:rPr lang="en-US" sz="2200" b="1" dirty="0" smtClean="0">
                <a:solidFill>
                  <a:schemeClr val="tx1"/>
                </a:solidFill>
                <a:latin typeface="Calibri"/>
                <a:ea typeface="MS PGothic" charset="0"/>
                <a:cs typeface="Calibri"/>
              </a:rPr>
              <a:t>‘</a:t>
            </a:r>
            <a:r>
              <a:rPr lang="en-US" sz="2200" b="1" dirty="0" smtClean="0">
                <a:solidFill>
                  <a:schemeClr val="tx1"/>
                </a:solidFill>
                <a:latin typeface="Calibri"/>
                <a:ea typeface="MS PGothic" charset="0"/>
                <a:cs typeface="Calibri"/>
              </a:rPr>
              <a:t>Directed’ Workup for IBMFS:  </a:t>
            </a:r>
            <a:endParaRPr lang="en-US" sz="2200" b="1" dirty="0" smtClean="0">
              <a:solidFill>
                <a:schemeClr val="tx1"/>
              </a:solidFill>
              <a:latin typeface="Calibri"/>
              <a:ea typeface="MS PGothic" charset="0"/>
              <a:cs typeface="Calibri"/>
            </a:endParaRPr>
          </a:p>
          <a:p>
            <a:pPr algn="l"/>
            <a:endParaRPr lang="en-US" sz="1200" b="1" dirty="0" smtClean="0">
              <a:solidFill>
                <a:schemeClr val="tx1"/>
              </a:solidFill>
              <a:latin typeface="Calibri"/>
              <a:ea typeface="MS PGothic" charset="0"/>
              <a:cs typeface="Calibri"/>
            </a:endParaRPr>
          </a:p>
          <a:p>
            <a:pPr algn="l"/>
            <a:r>
              <a:rPr lang="en-US" sz="2000" b="1"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1. Hemoglobin electrophoresis 			</a:t>
            </a:r>
            <a:r>
              <a:rPr lang="en-US" sz="1600" dirty="0" smtClean="0">
                <a:solidFill>
                  <a:schemeClr val="tx1"/>
                </a:solidFill>
                <a:latin typeface="Calibri"/>
                <a:ea typeface="MS PGothic" charset="0"/>
                <a:cs typeface="Calibri"/>
              </a:rPr>
              <a:t>(see elevated </a:t>
            </a:r>
            <a:r>
              <a:rPr lang="en-US" sz="1600" dirty="0" err="1" smtClean="0">
                <a:solidFill>
                  <a:schemeClr val="tx1"/>
                </a:solidFill>
                <a:latin typeface="Calibri"/>
                <a:ea typeface="MS PGothic" charset="0"/>
                <a:cs typeface="Calibri"/>
              </a:rPr>
              <a:t>HbF</a:t>
            </a:r>
            <a:r>
              <a:rPr lang="en-US" sz="1600" dirty="0" smtClean="0">
                <a:solidFill>
                  <a:schemeClr val="tx1"/>
                </a:solidFill>
                <a:latin typeface="Calibri"/>
                <a:ea typeface="MS PGothic" charset="0"/>
                <a:cs typeface="Calibri"/>
              </a:rPr>
              <a:t> </a:t>
            </a:r>
            <a:r>
              <a:rPr lang="en-US" sz="1600" dirty="0" smtClean="0">
                <a:solidFill>
                  <a:schemeClr val="tx1"/>
                </a:solidFill>
                <a:latin typeface="Calibri"/>
                <a:ea typeface="MS PGothic" charset="0"/>
                <a:cs typeface="Calibri"/>
              </a:rPr>
              <a:t>% in IBMFS (and AA))</a:t>
            </a:r>
            <a:endParaRPr lang="en-US" sz="1600" dirty="0" smtClean="0">
              <a:solidFill>
                <a:schemeClr val="tx1"/>
              </a:solidFill>
              <a:latin typeface="Calibri"/>
              <a:ea typeface="MS PGothic" charset="0"/>
              <a:cs typeface="Calibri"/>
            </a:endParaRP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2. Flow for PNH						</a:t>
            </a:r>
            <a:r>
              <a:rPr lang="en-US" sz="1600" dirty="0" smtClean="0">
                <a:solidFill>
                  <a:schemeClr val="tx1"/>
                </a:solidFill>
                <a:latin typeface="Calibri"/>
                <a:ea typeface="MS PGothic" charset="0"/>
                <a:cs typeface="Calibri"/>
              </a:rPr>
              <a:t>(</a:t>
            </a:r>
            <a:r>
              <a:rPr lang="en-US" sz="1600" dirty="0" smtClean="0">
                <a:solidFill>
                  <a:schemeClr val="tx1"/>
                </a:solidFill>
                <a:latin typeface="Calibri"/>
                <a:ea typeface="MS PGothic" charset="0"/>
                <a:cs typeface="Calibri"/>
              </a:rPr>
              <a:t>IBMFS essentially always negative for PNH clone)</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3. Chromosomal breakage analysis		</a:t>
            </a:r>
            <a:r>
              <a:rPr lang="en-US" sz="1600" dirty="0" smtClean="0">
                <a:solidFill>
                  <a:schemeClr val="tx1"/>
                </a:solidFill>
                <a:latin typeface="Calibri"/>
                <a:ea typeface="MS PGothic" charset="0"/>
                <a:cs typeface="Calibri"/>
              </a:rPr>
              <a:t>(</a:t>
            </a:r>
            <a:r>
              <a:rPr lang="en-US" sz="1600" dirty="0" smtClean="0">
                <a:solidFill>
                  <a:schemeClr val="tx1"/>
                </a:solidFill>
                <a:latin typeface="Calibri"/>
                <a:ea typeface="MS PGothic" charset="0"/>
                <a:cs typeface="Calibri"/>
              </a:rPr>
              <a:t>screen for </a:t>
            </a:r>
            <a:r>
              <a:rPr lang="en-US" sz="1600" dirty="0" err="1" smtClean="0">
                <a:solidFill>
                  <a:schemeClr val="tx1"/>
                </a:solidFill>
                <a:latin typeface="Calibri"/>
                <a:ea typeface="MS PGothic" charset="0"/>
                <a:cs typeface="Calibri"/>
              </a:rPr>
              <a:t>Fanconi</a:t>
            </a:r>
            <a:r>
              <a:rPr lang="en-US" sz="1600" dirty="0" smtClean="0">
                <a:solidFill>
                  <a:schemeClr val="tx1"/>
                </a:solidFill>
                <a:latin typeface="Calibri"/>
                <a:ea typeface="MS PGothic" charset="0"/>
                <a:cs typeface="Calibri"/>
              </a:rPr>
              <a:t> anemia)</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4. Telomere length analysis				</a:t>
            </a:r>
            <a:r>
              <a:rPr lang="en-US" sz="1600" dirty="0" smtClean="0">
                <a:solidFill>
                  <a:schemeClr val="tx1"/>
                </a:solidFill>
                <a:latin typeface="Calibri"/>
                <a:ea typeface="MS PGothic" charset="0"/>
                <a:cs typeface="Calibri"/>
              </a:rPr>
              <a:t>(screen for Telomere biology disorders </a:t>
            </a:r>
            <a:r>
              <a:rPr lang="en-CA" sz="1600" dirty="0" smtClean="0">
                <a:solidFill>
                  <a:schemeClr val="tx1"/>
                </a:solidFill>
                <a:latin typeface="Calibri"/>
                <a:ea typeface="MS PGothic" charset="0"/>
                <a:cs typeface="Calibri"/>
              </a:rPr>
              <a:t>/ </a:t>
            </a:r>
            <a:r>
              <a:rPr lang="en-CA" sz="1600" dirty="0" err="1" smtClean="0">
                <a:solidFill>
                  <a:schemeClr val="tx1"/>
                </a:solidFill>
                <a:latin typeface="Calibri"/>
                <a:ea typeface="MS PGothic" charset="0"/>
                <a:cs typeface="Calibri"/>
              </a:rPr>
              <a:t>Dyskeratosis</a:t>
            </a:r>
            <a:r>
              <a:rPr lang="en-CA" sz="1600" dirty="0" smtClean="0">
                <a:solidFill>
                  <a:schemeClr val="tx1"/>
                </a:solidFill>
                <a:latin typeface="Calibri"/>
                <a:ea typeface="MS PGothic" charset="0"/>
                <a:cs typeface="Calibri"/>
              </a:rPr>
              <a:t> </a:t>
            </a:r>
            <a:r>
              <a:rPr lang="en-CA" sz="1600" dirty="0" err="1" smtClean="0">
                <a:solidFill>
                  <a:schemeClr val="tx1"/>
                </a:solidFill>
                <a:latin typeface="Calibri"/>
                <a:ea typeface="MS PGothic" charset="0"/>
                <a:cs typeface="Calibri"/>
              </a:rPr>
              <a:t>congenita</a:t>
            </a:r>
            <a:r>
              <a:rPr lang="en-US" sz="1600" dirty="0" smtClean="0">
                <a:solidFill>
                  <a:schemeClr val="tx1"/>
                </a:solidFill>
                <a:latin typeface="Calibri"/>
                <a:ea typeface="MS PGothic" charset="0"/>
                <a:cs typeface="Calibri"/>
              </a:rPr>
              <a:t>)</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5. Genetic testing</a:t>
            </a:r>
          </a:p>
          <a:p>
            <a:pPr algn="l"/>
            <a:r>
              <a:rPr lang="en-US" sz="2000"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	</a:t>
            </a:r>
          </a:p>
          <a:p>
            <a:pPr algn="l"/>
            <a:endParaRPr lang="en-US" sz="2000" b="1" dirty="0">
              <a:solidFill>
                <a:schemeClr val="tx1"/>
              </a:solidFill>
              <a:latin typeface="Calibri"/>
              <a:ea typeface="MS PGothic" charset="0"/>
              <a:cs typeface="Calibri"/>
            </a:endParaRPr>
          </a:p>
        </p:txBody>
      </p:sp>
    </p:spTree>
    <p:extLst>
      <p:ext uri="{BB962C8B-B14F-4D97-AF65-F5344CB8AC3E}">
        <p14:creationId xmlns:p14="http://schemas.microsoft.com/office/powerpoint/2010/main" val="42141863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 xmlns:a16="http://schemas.microsoft.com/office/drawing/2014/main" id="{C5C88BC8-3EED-D940-800F-855341F07BF1}"/>
              </a:ext>
            </a:extLst>
          </p:cNvPr>
          <p:cNvGraphicFramePr>
            <a:graphicFrameLocks noGrp="1"/>
          </p:cNvGraphicFramePr>
          <p:nvPr>
            <p:extLst>
              <p:ext uri="{D42A27DB-BD31-4B8C-83A1-F6EECF244321}">
                <p14:modId xmlns:p14="http://schemas.microsoft.com/office/powerpoint/2010/main" val="1645321432"/>
              </p:ext>
            </p:extLst>
          </p:nvPr>
        </p:nvGraphicFramePr>
        <p:xfrm>
          <a:off x="838199" y="2501231"/>
          <a:ext cx="10515598" cy="2170780"/>
        </p:xfrm>
        <a:graphic>
          <a:graphicData uri="http://schemas.openxmlformats.org/drawingml/2006/table">
            <a:tbl>
              <a:tblPr firstRow="1" firstCol="1" bandRow="1"/>
              <a:tblGrid>
                <a:gridCol w="2628337">
                  <a:extLst>
                    <a:ext uri="{9D8B030D-6E8A-4147-A177-3AD203B41FA5}">
                      <a16:colId xmlns="" xmlns:a16="http://schemas.microsoft.com/office/drawing/2014/main" val="3296645142"/>
                    </a:ext>
                  </a:extLst>
                </a:gridCol>
                <a:gridCol w="2628337">
                  <a:extLst>
                    <a:ext uri="{9D8B030D-6E8A-4147-A177-3AD203B41FA5}">
                      <a16:colId xmlns="" xmlns:a16="http://schemas.microsoft.com/office/drawing/2014/main" val="36983848"/>
                    </a:ext>
                  </a:extLst>
                </a:gridCol>
                <a:gridCol w="2629462">
                  <a:extLst>
                    <a:ext uri="{9D8B030D-6E8A-4147-A177-3AD203B41FA5}">
                      <a16:colId xmlns="" xmlns:a16="http://schemas.microsoft.com/office/drawing/2014/main" val="1591060885"/>
                    </a:ext>
                  </a:extLst>
                </a:gridCol>
                <a:gridCol w="2629462">
                  <a:extLst>
                    <a:ext uri="{9D8B030D-6E8A-4147-A177-3AD203B41FA5}">
                      <a16:colId xmlns="" xmlns:a16="http://schemas.microsoft.com/office/drawing/2014/main" val="2552706499"/>
                    </a:ext>
                  </a:extLst>
                </a:gridCol>
              </a:tblGrid>
              <a:tr h="542695">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Breaks/cell</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0 DOSE</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MMC</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DEB</a:t>
                      </a:r>
                      <a:endParaRPr lang="en-CA"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 xmlns:a16="http://schemas.microsoft.com/office/drawing/2014/main" val="506184171"/>
                  </a:ext>
                </a:extLst>
              </a:tr>
              <a:tr h="542695">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Patient</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3/50 (0.06)</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1/50 (0.02)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1/50 (0.02)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0981837"/>
                  </a:ext>
                </a:extLst>
              </a:tr>
              <a:tr h="542695">
                <a:tc>
                  <a:txBody>
                    <a:bodyPr/>
                    <a:lstStyle/>
                    <a:p>
                      <a:pPr>
                        <a:lnSpc>
                          <a:spcPct val="107000"/>
                        </a:lnSpc>
                        <a:spcAft>
                          <a:spcPts val="80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Control Range</a:t>
                      </a:r>
                      <a:endParaRPr lang="en-CA" sz="2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0.00-0.08</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0.00-0.12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0.00-0.12</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712422502"/>
                  </a:ext>
                </a:extLst>
              </a:tr>
              <a:tr h="542695">
                <a:tc>
                  <a:txBody>
                    <a:bodyPr/>
                    <a:lstStyle/>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FA Range</a:t>
                      </a:r>
                      <a:endParaRPr lang="en-CA"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0.06-0.48</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a:effectLst/>
                          <a:latin typeface="Calibri" panose="020F0502020204030204" pitchFamily="34" charset="0"/>
                          <a:ea typeface="Calibri" panose="020F0502020204030204" pitchFamily="34" charset="0"/>
                          <a:cs typeface="Times New Roman" panose="02020603050405020304" pitchFamily="18" charset="0"/>
                        </a:rPr>
                        <a:t>0.38-3.04</a:t>
                      </a:r>
                      <a:endParaRPr lang="en-CA"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0.78-3.92</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14934671"/>
                  </a:ext>
                </a:extLst>
              </a:tr>
            </a:tbl>
          </a:graphicData>
        </a:graphic>
      </p:graphicFrame>
      <p:sp>
        <p:nvSpPr>
          <p:cNvPr id="7" name="Title 1">
            <a:extLst>
              <a:ext uri="{FF2B5EF4-FFF2-40B4-BE49-F238E27FC236}">
                <a16:creationId xmlns="" xmlns:a16="http://schemas.microsoft.com/office/drawing/2014/main" id="{5589A40D-8A36-304D-8CCB-42FCD140DF26}"/>
              </a:ext>
            </a:extLst>
          </p:cNvPr>
          <p:cNvSpPr>
            <a:spLocks noGrp="1"/>
          </p:cNvSpPr>
          <p:nvPr>
            <p:ph type="title"/>
          </p:nvPr>
        </p:nvSpPr>
        <p:spPr/>
        <p:txBody>
          <a:bodyPr>
            <a:normAutofit/>
          </a:bodyPr>
          <a:lstStyle/>
          <a:p>
            <a:r>
              <a:rPr lang="en-US" sz="2400" b="1" dirty="0"/>
              <a:t>This patient’s chromosome breakage/fragility test results:</a:t>
            </a:r>
          </a:p>
        </p:txBody>
      </p:sp>
    </p:spTree>
    <p:extLst>
      <p:ext uri="{BB962C8B-B14F-4D97-AF65-F5344CB8AC3E}">
        <p14:creationId xmlns:p14="http://schemas.microsoft.com/office/powerpoint/2010/main" val="72889864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70AC206B-EF15-6446-AEE3-8B4501CC4CA5}"/>
              </a:ext>
            </a:extLst>
          </p:cNvPr>
          <p:cNvPicPr>
            <a:picLocks noChangeAspect="1"/>
          </p:cNvPicPr>
          <p:nvPr/>
        </p:nvPicPr>
        <p:blipFill>
          <a:blip r:embed="rId2"/>
          <a:stretch>
            <a:fillRect/>
          </a:stretch>
        </p:blipFill>
        <p:spPr>
          <a:xfrm>
            <a:off x="2300041" y="1221353"/>
            <a:ext cx="8029822" cy="3697184"/>
          </a:xfrm>
          <a:prstGeom prst="rect">
            <a:avLst/>
          </a:prstGeom>
        </p:spPr>
      </p:pic>
      <p:sp>
        <p:nvSpPr>
          <p:cNvPr id="5" name="Title 1">
            <a:extLst>
              <a:ext uri="{FF2B5EF4-FFF2-40B4-BE49-F238E27FC236}">
                <a16:creationId xmlns="" xmlns:a16="http://schemas.microsoft.com/office/drawing/2014/main" id="{CA673204-ACF0-4D44-92B2-5F37B54360D6}"/>
              </a:ext>
            </a:extLst>
          </p:cNvPr>
          <p:cNvSpPr txBox="1">
            <a:spLocks/>
          </p:cNvSpPr>
          <p:nvPr/>
        </p:nvSpPr>
        <p:spPr>
          <a:xfrm>
            <a:off x="838200" y="18615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smtClean="0"/>
              <a:t>This patient’s telomere length analysis:</a:t>
            </a:r>
            <a:endParaRPr lang="en-US" sz="2400" b="1" dirty="0"/>
          </a:p>
        </p:txBody>
      </p:sp>
      <p:sp>
        <p:nvSpPr>
          <p:cNvPr id="6" name="Title 1">
            <a:extLst>
              <a:ext uri="{FF2B5EF4-FFF2-40B4-BE49-F238E27FC236}">
                <a16:creationId xmlns="" xmlns:a16="http://schemas.microsoft.com/office/drawing/2014/main" id="{CA673204-ACF0-4D44-92B2-5F37B54360D6}"/>
              </a:ext>
            </a:extLst>
          </p:cNvPr>
          <p:cNvSpPr txBox="1">
            <a:spLocks/>
          </p:cNvSpPr>
          <p:nvPr/>
        </p:nvSpPr>
        <p:spPr>
          <a:xfrm>
            <a:off x="990600" y="533389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smtClean="0"/>
              <a:t>BASED ON THESE RESULTS WHAT IS YOUR LEADING DIAGNOSIS?</a:t>
            </a:r>
            <a:endParaRPr lang="en-US" sz="2400" b="1" dirty="0"/>
          </a:p>
        </p:txBody>
      </p:sp>
    </p:spTree>
    <p:extLst>
      <p:ext uri="{BB962C8B-B14F-4D97-AF65-F5344CB8AC3E}">
        <p14:creationId xmlns:p14="http://schemas.microsoft.com/office/powerpoint/2010/main" val="211936106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D395E65E-8E26-8B48-833B-6C30C714473E}"/>
              </a:ext>
            </a:extLst>
          </p:cNvPr>
          <p:cNvSpPr>
            <a:spLocks noGrp="1"/>
          </p:cNvSpPr>
          <p:nvPr>
            <p:ph type="title"/>
          </p:nvPr>
        </p:nvSpPr>
        <p:spPr/>
        <p:txBody>
          <a:bodyPr/>
          <a:lstStyle/>
          <a:p>
            <a:r>
              <a:rPr lang="en-US" dirty="0"/>
              <a:t>QUESTION 2</a:t>
            </a:r>
          </a:p>
        </p:txBody>
      </p:sp>
      <p:sp>
        <p:nvSpPr>
          <p:cNvPr id="5" name="Text Placeholder 4">
            <a:extLst>
              <a:ext uri="{FF2B5EF4-FFF2-40B4-BE49-F238E27FC236}">
                <a16:creationId xmlns="" xmlns:a16="http://schemas.microsoft.com/office/drawing/2014/main" id="{9D18466F-59FC-1247-B410-4839BD0FE2C4}"/>
              </a:ext>
            </a:extLst>
          </p:cNvPr>
          <p:cNvSpPr>
            <a:spLocks noGrp="1"/>
          </p:cNvSpPr>
          <p:nvPr>
            <p:ph type="body" idx="1"/>
          </p:nvPr>
        </p:nvSpPr>
        <p:spPr/>
        <p:txBody>
          <a:bodyPr/>
          <a:lstStyle/>
          <a:p>
            <a:r>
              <a:rPr lang="en-US" dirty="0"/>
              <a:t>HOW DO YOU DIAGNOSIS TELOMERE BIOLOGY DISORDERS (TBD)?</a:t>
            </a:r>
          </a:p>
        </p:txBody>
      </p:sp>
    </p:spTree>
    <p:extLst>
      <p:ext uri="{BB962C8B-B14F-4D97-AF65-F5344CB8AC3E}">
        <p14:creationId xmlns:p14="http://schemas.microsoft.com/office/powerpoint/2010/main" val="224102007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70AC206B-EF15-6446-AEE3-8B4501CC4CA5}"/>
              </a:ext>
            </a:extLst>
          </p:cNvPr>
          <p:cNvPicPr>
            <a:picLocks noChangeAspect="1"/>
          </p:cNvPicPr>
          <p:nvPr/>
        </p:nvPicPr>
        <p:blipFill>
          <a:blip r:embed="rId2"/>
          <a:stretch>
            <a:fillRect/>
          </a:stretch>
        </p:blipFill>
        <p:spPr>
          <a:xfrm>
            <a:off x="1876707" y="1249580"/>
            <a:ext cx="8029822" cy="3697184"/>
          </a:xfrm>
          <a:prstGeom prst="rect">
            <a:avLst/>
          </a:prstGeom>
        </p:spPr>
      </p:pic>
      <p:sp>
        <p:nvSpPr>
          <p:cNvPr id="5" name="Title 1">
            <a:extLst>
              <a:ext uri="{FF2B5EF4-FFF2-40B4-BE49-F238E27FC236}">
                <a16:creationId xmlns="" xmlns:a16="http://schemas.microsoft.com/office/drawing/2014/main" id="{CA673204-ACF0-4D44-92B2-5F37B54360D6}"/>
              </a:ext>
            </a:extLst>
          </p:cNvPr>
          <p:cNvSpPr txBox="1">
            <a:spLocks/>
          </p:cNvSpPr>
          <p:nvPr/>
        </p:nvSpPr>
        <p:spPr>
          <a:xfrm>
            <a:off x="838200" y="2703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smtClean="0"/>
              <a:t>SCREENING TEST:  </a:t>
            </a:r>
            <a:r>
              <a:rPr lang="en-US" sz="2400" dirty="0" smtClean="0"/>
              <a:t>Lymphocyte telomere length analysis </a:t>
            </a:r>
            <a:endParaRPr lang="en-US" sz="2400" dirty="0"/>
          </a:p>
        </p:txBody>
      </p:sp>
      <p:sp>
        <p:nvSpPr>
          <p:cNvPr id="6" name="Title 1">
            <a:extLst>
              <a:ext uri="{FF2B5EF4-FFF2-40B4-BE49-F238E27FC236}">
                <a16:creationId xmlns="" xmlns:a16="http://schemas.microsoft.com/office/drawing/2014/main" id="{CA673204-ACF0-4D44-92B2-5F37B54360D6}"/>
              </a:ext>
            </a:extLst>
          </p:cNvPr>
          <p:cNvSpPr txBox="1">
            <a:spLocks/>
          </p:cNvSpPr>
          <p:nvPr/>
        </p:nvSpPr>
        <p:spPr>
          <a:xfrm>
            <a:off x="838200" y="488322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Tx/>
              <a:buChar char="•"/>
            </a:pPr>
            <a:r>
              <a:rPr lang="en-US" sz="2000" dirty="0" smtClean="0">
                <a:latin typeface="Calibri"/>
                <a:cs typeface="Calibri"/>
              </a:rPr>
              <a:t>Age-adjusted lymphocyte telomere length &lt;1rst percentile  is highly sensitive and specific for Telomere Biology Disorders</a:t>
            </a:r>
          </a:p>
          <a:p>
            <a:pPr marL="342900" indent="-342900">
              <a:buFontTx/>
              <a:buChar char="•"/>
            </a:pPr>
            <a:r>
              <a:rPr lang="en-US" sz="2000" dirty="0" smtClean="0">
                <a:latin typeface="Calibri"/>
                <a:cs typeface="Calibri"/>
              </a:rPr>
              <a:t>Short telomeres in granulocytic lineage:  less sensitive (also seen in idiopathic AA)</a:t>
            </a:r>
          </a:p>
        </p:txBody>
      </p:sp>
    </p:spTree>
    <p:extLst>
      <p:ext uri="{BB962C8B-B14F-4D97-AF65-F5344CB8AC3E}">
        <p14:creationId xmlns:p14="http://schemas.microsoft.com/office/powerpoint/2010/main" val="15230515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AC2196-A9F6-FE44-9865-7FC256262401}"/>
              </a:ext>
            </a:extLst>
          </p:cNvPr>
          <p:cNvSpPr>
            <a:spLocks noGrp="1"/>
          </p:cNvSpPr>
          <p:nvPr>
            <p:ph type="title"/>
          </p:nvPr>
        </p:nvSpPr>
        <p:spPr>
          <a:xfrm>
            <a:off x="838200" y="-10063"/>
            <a:ext cx="11140918" cy="1325563"/>
          </a:xfrm>
        </p:spPr>
        <p:txBody>
          <a:bodyPr>
            <a:normAutofit/>
          </a:bodyPr>
          <a:lstStyle/>
          <a:p>
            <a:r>
              <a:rPr lang="en-US" sz="3200" b="1" dirty="0"/>
              <a:t>CASE 1: </a:t>
            </a:r>
            <a:r>
              <a:rPr lang="en-US" sz="3200" b="1" dirty="0" smtClean="0"/>
              <a:t>  MILD </a:t>
            </a:r>
            <a:r>
              <a:rPr lang="en-US" sz="3200" b="1" dirty="0"/>
              <a:t>PANCYTOPENIA AND HYPOPLASTIC THUMBS</a:t>
            </a:r>
          </a:p>
        </p:txBody>
      </p:sp>
      <p:sp>
        <p:nvSpPr>
          <p:cNvPr id="3" name="Content Placeholder 2">
            <a:extLst>
              <a:ext uri="{FF2B5EF4-FFF2-40B4-BE49-F238E27FC236}">
                <a16:creationId xmlns="" xmlns:a16="http://schemas.microsoft.com/office/drawing/2014/main" id="{F6E5EFD1-E532-D141-A646-38E60C355435}"/>
              </a:ext>
            </a:extLst>
          </p:cNvPr>
          <p:cNvSpPr>
            <a:spLocks noGrp="1"/>
          </p:cNvSpPr>
          <p:nvPr>
            <p:ph idx="1"/>
          </p:nvPr>
        </p:nvSpPr>
        <p:spPr>
          <a:xfrm>
            <a:off x="838200" y="1623602"/>
            <a:ext cx="10515600" cy="4351338"/>
          </a:xfrm>
        </p:spPr>
        <p:txBody>
          <a:bodyPr>
            <a:normAutofit fontScale="62500" lnSpcReduction="20000"/>
          </a:bodyPr>
          <a:lstStyle/>
          <a:p>
            <a:pPr marL="0" indent="0">
              <a:buNone/>
            </a:pPr>
            <a:r>
              <a:rPr lang="en-US" dirty="0"/>
              <a:t>A 20 year old University student had blood work done through her family physician after a pre-syncopal episode while in class. Her CBC was as follows:</a:t>
            </a:r>
          </a:p>
          <a:p>
            <a:pPr marL="0" indent="0">
              <a:buNone/>
            </a:pPr>
            <a:endParaRPr lang="en-US" dirty="0"/>
          </a:p>
          <a:p>
            <a:pPr marL="0" indent="0">
              <a:buNone/>
            </a:pPr>
            <a:r>
              <a:rPr lang="en-US" dirty="0"/>
              <a:t>Hemoglobin 131 g/L, RBC 3.71 x10</a:t>
            </a:r>
            <a:r>
              <a:rPr lang="en-US" baseline="30000" dirty="0"/>
              <a:t>12</a:t>
            </a:r>
            <a:r>
              <a:rPr lang="en-US" dirty="0"/>
              <a:t>/L, MCV 104.9 </a:t>
            </a:r>
            <a:r>
              <a:rPr lang="en-US" dirty="0" err="1"/>
              <a:t>fL</a:t>
            </a:r>
            <a:endParaRPr lang="en-US" dirty="0"/>
          </a:p>
          <a:p>
            <a:pPr marL="0" indent="0">
              <a:buNone/>
            </a:pPr>
            <a:r>
              <a:rPr lang="en-US" dirty="0"/>
              <a:t>WBC 3.75 x10</a:t>
            </a:r>
            <a:r>
              <a:rPr lang="en-US" baseline="30000" dirty="0"/>
              <a:t>9</a:t>
            </a:r>
            <a:r>
              <a:rPr lang="en-US" dirty="0"/>
              <a:t>/L</a:t>
            </a:r>
          </a:p>
          <a:p>
            <a:pPr marL="0" indent="0">
              <a:buNone/>
            </a:pPr>
            <a:r>
              <a:rPr lang="en-US" dirty="0"/>
              <a:t>Neutrophils 1.39 x10</a:t>
            </a:r>
            <a:r>
              <a:rPr lang="en-US" baseline="30000" dirty="0"/>
              <a:t>9</a:t>
            </a:r>
            <a:r>
              <a:rPr lang="en-US" dirty="0"/>
              <a:t>/L</a:t>
            </a:r>
          </a:p>
          <a:p>
            <a:pPr marL="0" indent="0">
              <a:buNone/>
            </a:pPr>
            <a:r>
              <a:rPr lang="en-US" dirty="0"/>
              <a:t>Remainder of </a:t>
            </a:r>
            <a:r>
              <a:rPr lang="en-US" dirty="0" smtClean="0"/>
              <a:t>differential </a:t>
            </a:r>
            <a:r>
              <a:rPr lang="en-US" dirty="0"/>
              <a:t>was normal</a:t>
            </a:r>
          </a:p>
          <a:p>
            <a:pPr marL="0" indent="0">
              <a:buNone/>
            </a:pPr>
            <a:r>
              <a:rPr lang="en-US" dirty="0"/>
              <a:t>PLTs 79 x10</a:t>
            </a:r>
            <a:r>
              <a:rPr lang="en-US" baseline="30000" dirty="0"/>
              <a:t>9</a:t>
            </a:r>
            <a:r>
              <a:rPr lang="en-US" dirty="0"/>
              <a:t>/</a:t>
            </a:r>
            <a:r>
              <a:rPr lang="en-US" dirty="0" smtClean="0"/>
              <a:t>L</a:t>
            </a:r>
          </a:p>
          <a:p>
            <a:pPr marL="0" indent="0">
              <a:buNone/>
            </a:pPr>
            <a:r>
              <a:rPr lang="en-US" dirty="0" smtClean="0"/>
              <a:t>Reticulocytes 32 </a:t>
            </a:r>
            <a:r>
              <a:rPr lang="en-US" dirty="0"/>
              <a:t>x10</a:t>
            </a:r>
            <a:r>
              <a:rPr lang="en-US" baseline="30000" dirty="0"/>
              <a:t>9</a:t>
            </a:r>
            <a:r>
              <a:rPr lang="en-US" dirty="0"/>
              <a:t>/</a:t>
            </a:r>
            <a:r>
              <a:rPr lang="en-US" dirty="0" smtClean="0"/>
              <a:t>L</a:t>
            </a:r>
            <a:endParaRPr lang="en-US" dirty="0"/>
          </a:p>
          <a:p>
            <a:pPr marL="0" indent="0">
              <a:buNone/>
            </a:pPr>
            <a:endParaRPr lang="en-US" dirty="0"/>
          </a:p>
          <a:p>
            <a:pPr marL="0" indent="0">
              <a:buNone/>
            </a:pPr>
            <a:r>
              <a:rPr lang="en-US" dirty="0"/>
              <a:t>Aside from macrocytosis there were no morphologic abnormalities on the peripheral smear. Additional work-up including retics, TSH, liver enzyme and function tests, Vit B12, folate, ferritin, Cr, </a:t>
            </a:r>
            <a:r>
              <a:rPr lang="en-US" dirty="0" err="1"/>
              <a:t>lytes</a:t>
            </a:r>
            <a:r>
              <a:rPr lang="en-US" dirty="0"/>
              <a:t> were all normal. A CBC 2 years prior had also shown macrocytosis and mild thrombocytopenia (Hb 145 g/L; MCV 102.1; WBC 6.0 x109/L, PMN 4.1 x109/L; PLT 112 x109/L). It had not been investigated at that time.  </a:t>
            </a:r>
            <a:endParaRPr lang="en-US" dirty="0" smtClean="0"/>
          </a:p>
          <a:p>
            <a:pPr marL="0" indent="0">
              <a:buNone/>
            </a:pPr>
            <a:r>
              <a:rPr lang="en-US" dirty="0" smtClean="0"/>
              <a:t>She </a:t>
            </a:r>
            <a:r>
              <a:rPr lang="en-US" dirty="0"/>
              <a:t>was referred to hematology for additional work-up.</a:t>
            </a:r>
          </a:p>
        </p:txBody>
      </p:sp>
    </p:spTree>
    <p:extLst>
      <p:ext uri="{BB962C8B-B14F-4D97-AF65-F5344CB8AC3E}">
        <p14:creationId xmlns:p14="http://schemas.microsoft.com/office/powerpoint/2010/main" val="409428465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507ED9E3-46A9-FE4E-B456-70F6AF72CDBA}"/>
              </a:ext>
            </a:extLst>
          </p:cNvPr>
          <p:cNvSpPr>
            <a:spLocks noGrp="1"/>
          </p:cNvSpPr>
          <p:nvPr>
            <p:ph type="title"/>
          </p:nvPr>
        </p:nvSpPr>
        <p:spPr>
          <a:xfrm>
            <a:off x="522111" y="2980265"/>
            <a:ext cx="2483556" cy="1949540"/>
          </a:xfrm>
        </p:spPr>
        <p:txBody>
          <a:bodyPr>
            <a:normAutofit/>
          </a:bodyPr>
          <a:lstStyle/>
          <a:p>
            <a:pPr algn="r"/>
            <a:r>
              <a:rPr lang="en-US" sz="2400" dirty="0" smtClean="0"/>
              <a:t>Numerous genes are implicated in telomere biology disorders</a:t>
            </a:r>
            <a:r>
              <a:rPr lang="en-US" sz="2400" b="1" dirty="0"/>
              <a:t/>
            </a:r>
            <a:br>
              <a:rPr lang="en-US" sz="2400" b="1" dirty="0"/>
            </a:br>
            <a:endParaRPr lang="en-US" sz="2400" b="1" dirty="0"/>
          </a:p>
        </p:txBody>
      </p:sp>
      <p:pic>
        <p:nvPicPr>
          <p:cNvPr id="5" name="Picture 4">
            <a:extLst>
              <a:ext uri="{FF2B5EF4-FFF2-40B4-BE49-F238E27FC236}">
                <a16:creationId xmlns="" xmlns:a16="http://schemas.microsoft.com/office/drawing/2014/main" id="{BDD472D8-EB1D-954A-8A5F-1172B2C40EC9}"/>
              </a:ext>
            </a:extLst>
          </p:cNvPr>
          <p:cNvPicPr>
            <a:picLocks noChangeAspect="1"/>
          </p:cNvPicPr>
          <p:nvPr/>
        </p:nvPicPr>
        <p:blipFill>
          <a:blip r:embed="rId2"/>
          <a:stretch>
            <a:fillRect/>
          </a:stretch>
        </p:blipFill>
        <p:spPr>
          <a:xfrm>
            <a:off x="3915657" y="1596672"/>
            <a:ext cx="4051300" cy="4673600"/>
          </a:xfrm>
          <a:prstGeom prst="rect">
            <a:avLst/>
          </a:prstGeom>
        </p:spPr>
      </p:pic>
      <p:sp>
        <p:nvSpPr>
          <p:cNvPr id="6" name="TextBox 5"/>
          <p:cNvSpPr txBox="1"/>
          <p:nvPr/>
        </p:nvSpPr>
        <p:spPr>
          <a:xfrm>
            <a:off x="9064284" y="6504112"/>
            <a:ext cx="3127716" cy="523220"/>
          </a:xfrm>
          <a:prstGeom prst="rect">
            <a:avLst/>
          </a:prstGeom>
          <a:noFill/>
        </p:spPr>
        <p:txBody>
          <a:bodyPr wrap="none" rtlCol="0">
            <a:spAutoFit/>
          </a:bodyPr>
          <a:lstStyle/>
          <a:p>
            <a:r>
              <a:rPr lang="en-US" sz="1400" dirty="0" smtClean="0"/>
              <a:t>Savage and </a:t>
            </a:r>
            <a:r>
              <a:rPr lang="en-US" sz="1400" dirty="0" err="1" smtClean="0"/>
              <a:t>Niewisch</a:t>
            </a:r>
            <a:r>
              <a:rPr lang="en-US" sz="1400" dirty="0" smtClean="0"/>
              <a:t> </a:t>
            </a:r>
            <a:r>
              <a:rPr lang="en-US" sz="1400" dirty="0" err="1" smtClean="0"/>
              <a:t>GeneReviews</a:t>
            </a:r>
            <a:r>
              <a:rPr lang="en-US" sz="1400" dirty="0" smtClean="0"/>
              <a:t> 2023</a:t>
            </a:r>
          </a:p>
          <a:p>
            <a:endParaRPr lang="en-US" sz="1400" dirty="0"/>
          </a:p>
        </p:txBody>
      </p:sp>
      <p:sp>
        <p:nvSpPr>
          <p:cNvPr id="7" name="Title 1">
            <a:extLst>
              <a:ext uri="{FF2B5EF4-FFF2-40B4-BE49-F238E27FC236}">
                <a16:creationId xmlns="" xmlns:a16="http://schemas.microsoft.com/office/drawing/2014/main" id="{CA673204-ACF0-4D44-92B2-5F37B54360D6}"/>
              </a:ext>
            </a:extLst>
          </p:cNvPr>
          <p:cNvSpPr txBox="1">
            <a:spLocks/>
          </p:cNvSpPr>
          <p:nvPr/>
        </p:nvSpPr>
        <p:spPr>
          <a:xfrm>
            <a:off x="414868" y="1666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smtClean="0"/>
              <a:t>CONFIRMATORY TEST:  </a:t>
            </a:r>
            <a:r>
              <a:rPr lang="en-US" sz="2400" dirty="0" smtClean="0"/>
              <a:t>Genetic testing (preferably from skin fibroblast DNA)</a:t>
            </a:r>
            <a:endParaRPr lang="en-US" sz="2400" dirty="0"/>
          </a:p>
        </p:txBody>
      </p:sp>
      <p:sp>
        <p:nvSpPr>
          <p:cNvPr id="8" name="Title 3">
            <a:extLst>
              <a:ext uri="{FF2B5EF4-FFF2-40B4-BE49-F238E27FC236}">
                <a16:creationId xmlns="" xmlns:a16="http://schemas.microsoft.com/office/drawing/2014/main" id="{507ED9E3-46A9-FE4E-B456-70F6AF72CDBA}"/>
              </a:ext>
            </a:extLst>
          </p:cNvPr>
          <p:cNvSpPr txBox="1">
            <a:spLocks/>
          </p:cNvSpPr>
          <p:nvPr/>
        </p:nvSpPr>
        <p:spPr>
          <a:xfrm>
            <a:off x="8894950" y="2978855"/>
            <a:ext cx="3021365" cy="157762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t>Form parts of the telomerase complex responsible for telomere preservation</a:t>
            </a:r>
            <a:endParaRPr lang="en-US" sz="2400" dirty="0"/>
          </a:p>
        </p:txBody>
      </p:sp>
    </p:spTree>
    <p:extLst>
      <p:ext uri="{BB962C8B-B14F-4D97-AF65-F5344CB8AC3E}">
        <p14:creationId xmlns:p14="http://schemas.microsoft.com/office/powerpoint/2010/main" val="349227866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 xmlns:a16="http://schemas.microsoft.com/office/drawing/2014/main" id="{EBB9DB34-6F7B-024F-B33E-36D2E50E94A0}"/>
              </a:ext>
            </a:extLst>
          </p:cNvPr>
          <p:cNvSpPr txBox="1">
            <a:spLocks/>
          </p:cNvSpPr>
          <p:nvPr/>
        </p:nvSpPr>
        <p:spPr>
          <a:xfrm>
            <a:off x="654755" y="872129"/>
            <a:ext cx="10515600" cy="17506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smtClean="0"/>
          </a:p>
          <a:p>
            <a:r>
              <a:rPr lang="en-US" sz="1600" dirty="0" smtClean="0"/>
              <a:t>Heterozygous for TERC </a:t>
            </a:r>
            <a:r>
              <a:rPr lang="en-US" sz="1600" dirty="0"/>
              <a:t>n</a:t>
            </a:r>
            <a:r>
              <a:rPr lang="en-US" sz="1600" dirty="0" smtClean="0"/>
              <a:t>.437T&gt;G (likely pathogenic) </a:t>
            </a:r>
          </a:p>
          <a:p>
            <a:r>
              <a:rPr lang="en-US" sz="1600" dirty="0" smtClean="0"/>
              <a:t>Inheritance of TERC is </a:t>
            </a:r>
            <a:r>
              <a:rPr lang="en-US" sz="1600" i="1" dirty="0" smtClean="0"/>
              <a:t>autosomal dominant</a:t>
            </a:r>
            <a:endParaRPr lang="en-US" sz="1600" dirty="0" smtClean="0"/>
          </a:p>
        </p:txBody>
      </p:sp>
      <p:sp>
        <p:nvSpPr>
          <p:cNvPr id="6" name="Title 1">
            <a:extLst>
              <a:ext uri="{FF2B5EF4-FFF2-40B4-BE49-F238E27FC236}">
                <a16:creationId xmlns="" xmlns:a16="http://schemas.microsoft.com/office/drawing/2014/main" id="{CA673204-ACF0-4D44-92B2-5F37B54360D6}"/>
              </a:ext>
            </a:extLst>
          </p:cNvPr>
          <p:cNvSpPr txBox="1">
            <a:spLocks/>
          </p:cNvSpPr>
          <p:nvPr/>
        </p:nvSpPr>
        <p:spPr>
          <a:xfrm>
            <a:off x="414868" y="1666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smtClean="0"/>
              <a:t>This patient’s results:  </a:t>
            </a:r>
            <a:endParaRPr lang="en-US" sz="2400" dirty="0"/>
          </a:p>
        </p:txBody>
      </p:sp>
    </p:spTree>
    <p:extLst>
      <p:ext uri="{BB962C8B-B14F-4D97-AF65-F5344CB8AC3E}">
        <p14:creationId xmlns:p14="http://schemas.microsoft.com/office/powerpoint/2010/main" val="210315639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A9E39F-3F0E-4F45-9DD6-176CB4FB01E4}"/>
              </a:ext>
            </a:extLst>
          </p:cNvPr>
          <p:cNvSpPr>
            <a:spLocks noGrp="1"/>
          </p:cNvSpPr>
          <p:nvPr>
            <p:ph type="title"/>
          </p:nvPr>
        </p:nvSpPr>
        <p:spPr/>
        <p:txBody>
          <a:bodyPr/>
          <a:lstStyle/>
          <a:p>
            <a:r>
              <a:rPr lang="en-US" dirty="0"/>
              <a:t>QUESTION 3</a:t>
            </a:r>
          </a:p>
        </p:txBody>
      </p:sp>
      <p:sp>
        <p:nvSpPr>
          <p:cNvPr id="3" name="Text Placeholder 2">
            <a:extLst>
              <a:ext uri="{FF2B5EF4-FFF2-40B4-BE49-F238E27FC236}">
                <a16:creationId xmlns="" xmlns:a16="http://schemas.microsoft.com/office/drawing/2014/main" id="{EAB7F649-7B00-A644-BB46-6970CE3BDE22}"/>
              </a:ext>
            </a:extLst>
          </p:cNvPr>
          <p:cNvSpPr>
            <a:spLocks noGrp="1"/>
          </p:cNvSpPr>
          <p:nvPr>
            <p:ph type="body" idx="1"/>
          </p:nvPr>
        </p:nvSpPr>
        <p:spPr/>
        <p:txBody>
          <a:bodyPr/>
          <a:lstStyle/>
          <a:p>
            <a:r>
              <a:rPr lang="en-US" dirty="0"/>
              <a:t>WHAT ARE THE POSSIBLE CLINICAL MANIFESTATIONS OF DYSKERATOSIS CONGENITA/TELOMERE </a:t>
            </a:r>
            <a:r>
              <a:rPr lang="en-US" dirty="0" smtClean="0"/>
              <a:t>BIOLOGY </a:t>
            </a:r>
            <a:r>
              <a:rPr lang="en-US" dirty="0"/>
              <a:t>DISORDERS?</a:t>
            </a:r>
          </a:p>
        </p:txBody>
      </p:sp>
    </p:spTree>
    <p:extLst>
      <p:ext uri="{BB962C8B-B14F-4D97-AF65-F5344CB8AC3E}">
        <p14:creationId xmlns:p14="http://schemas.microsoft.com/office/powerpoint/2010/main" val="388727208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yskeratosis Congenita - Physical examination revealed ... | GrepMed">
            <a:extLst>
              <a:ext uri="{FF2B5EF4-FFF2-40B4-BE49-F238E27FC236}">
                <a16:creationId xmlns="" xmlns:a16="http://schemas.microsoft.com/office/drawing/2014/main" id="{2919B135-B5E6-C045-B7F0-C0A4911F92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4333" y="892705"/>
            <a:ext cx="7083778" cy="313457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67462" y="104527"/>
            <a:ext cx="8007320" cy="6678752"/>
          </a:xfrm>
          <a:prstGeom prst="rect">
            <a:avLst/>
          </a:prstGeom>
          <a:noFill/>
        </p:spPr>
        <p:txBody>
          <a:bodyPr wrap="none" rtlCol="0">
            <a:spAutoFit/>
          </a:bodyPr>
          <a:lstStyle/>
          <a:p>
            <a:endParaRPr lang="en-US" dirty="0"/>
          </a:p>
          <a:p>
            <a:pPr marL="285750" indent="-285750">
              <a:buFontTx/>
              <a:buChar char="-"/>
            </a:pPr>
            <a:r>
              <a:rPr lang="en-US" b="1" dirty="0"/>
              <a:t>C</a:t>
            </a:r>
            <a:r>
              <a:rPr lang="en-US" b="1" dirty="0" smtClean="0"/>
              <a:t>lassic triad:  </a:t>
            </a:r>
            <a:r>
              <a:rPr lang="en-US" dirty="0" smtClean="0"/>
              <a:t>skin pigmentation, oral leukoplakia, nail dystrophy</a:t>
            </a:r>
          </a:p>
          <a:p>
            <a:pPr marL="285750" indent="-285750">
              <a:buFontTx/>
              <a:buChar char="-"/>
            </a:pPr>
            <a:endParaRPr lang="en-US" dirty="0"/>
          </a:p>
          <a:p>
            <a:pPr marL="285750" indent="-285750">
              <a:buFontTx/>
              <a:buChar char="-"/>
            </a:pPr>
            <a:endParaRPr lang="en-US" dirty="0" smtClean="0"/>
          </a:p>
          <a:p>
            <a:pPr marL="285750" indent="-285750">
              <a:buFontTx/>
              <a:buChar char="-"/>
            </a:pPr>
            <a:endParaRPr lang="en-US" sz="1600" dirty="0" smtClean="0"/>
          </a:p>
          <a:p>
            <a:pPr marL="285750" indent="-285750">
              <a:buFontTx/>
              <a:buChar char="-"/>
            </a:pPr>
            <a:endParaRPr lang="en-US" sz="1600" dirty="0"/>
          </a:p>
          <a:p>
            <a:pPr marL="285750" indent="-285750">
              <a:buFontTx/>
              <a:buChar char="-"/>
            </a:pPr>
            <a:endParaRPr lang="en-US" sz="1600" dirty="0" smtClean="0"/>
          </a:p>
          <a:p>
            <a:pPr marL="285750" indent="-285750">
              <a:buFontTx/>
              <a:buChar char="-"/>
            </a:pPr>
            <a:endParaRPr lang="en-US" sz="1600" dirty="0"/>
          </a:p>
          <a:p>
            <a:pPr marL="285750" indent="-285750">
              <a:buFontTx/>
              <a:buChar char="-"/>
            </a:pPr>
            <a:endParaRPr lang="en-US" sz="1600" dirty="0" smtClean="0"/>
          </a:p>
          <a:p>
            <a:pPr marL="285750" indent="-285750">
              <a:buFontTx/>
              <a:buChar char="-"/>
            </a:pPr>
            <a:endParaRPr lang="en-US" sz="1600" dirty="0"/>
          </a:p>
          <a:p>
            <a:pPr marL="285750" indent="-285750">
              <a:buFontTx/>
              <a:buChar char="-"/>
            </a:pPr>
            <a:endParaRPr lang="en-US" sz="1600" dirty="0" smtClean="0"/>
          </a:p>
          <a:p>
            <a:pPr marL="285750" indent="-285750">
              <a:buFontTx/>
              <a:buChar char="-"/>
            </a:pPr>
            <a:endParaRPr lang="en-US" sz="1600" dirty="0"/>
          </a:p>
          <a:p>
            <a:pPr marL="285750" indent="-285750">
              <a:buFontTx/>
              <a:buChar char="-"/>
            </a:pPr>
            <a:endParaRPr lang="en-US" sz="1600" dirty="0" smtClean="0"/>
          </a:p>
          <a:p>
            <a:pPr marL="285750" indent="-285750">
              <a:buFontTx/>
              <a:buChar char="-"/>
            </a:pPr>
            <a:endParaRPr lang="en-US" sz="1600" dirty="0"/>
          </a:p>
          <a:p>
            <a:pPr marL="285750" indent="-285750">
              <a:buFontTx/>
              <a:buChar char="-"/>
            </a:pPr>
            <a:endParaRPr lang="en-US" sz="1600" dirty="0" smtClean="0"/>
          </a:p>
          <a:p>
            <a:endParaRPr lang="en-US" sz="1600" dirty="0"/>
          </a:p>
          <a:p>
            <a:pPr marL="285750" lvl="1" indent="-285750">
              <a:buFontTx/>
              <a:buChar char="-"/>
            </a:pPr>
            <a:r>
              <a:rPr lang="en-US" b="1" dirty="0"/>
              <a:t>Hematologic:  </a:t>
            </a:r>
            <a:r>
              <a:rPr lang="en-US" dirty="0"/>
              <a:t>NSAA </a:t>
            </a:r>
            <a:r>
              <a:rPr lang="en-US" dirty="0">
                <a:sym typeface="Wingdings" panose="05000000000000000000" pitchFamily="2" charset="2"/>
              </a:rPr>
              <a:t> MDS/AML</a:t>
            </a:r>
          </a:p>
          <a:p>
            <a:pPr marL="285750" indent="-285750">
              <a:buFontTx/>
              <a:buChar char="-"/>
            </a:pPr>
            <a:endParaRPr lang="en-US" dirty="0" smtClean="0"/>
          </a:p>
          <a:p>
            <a:pPr marL="285750" indent="-285750">
              <a:buFontTx/>
              <a:buChar char="-"/>
            </a:pPr>
            <a:r>
              <a:rPr lang="en-US" b="1" dirty="0" smtClean="0"/>
              <a:t>Non-hematologic manifestations </a:t>
            </a:r>
            <a:r>
              <a:rPr lang="en-US" dirty="0" smtClean="0"/>
              <a:t>(highly variable)</a:t>
            </a:r>
            <a:endParaRPr lang="en-US" b="1" dirty="0" smtClean="0"/>
          </a:p>
          <a:p>
            <a:pPr lvl="1"/>
            <a:endParaRPr lang="en-US" sz="1000" dirty="0" smtClean="0"/>
          </a:p>
          <a:p>
            <a:pPr marL="742950" lvl="1" indent="-285750">
              <a:buFontTx/>
              <a:buChar char="-"/>
            </a:pPr>
            <a:r>
              <a:rPr lang="en-US" sz="1600" b="1" dirty="0" smtClean="0"/>
              <a:t>Lung:  </a:t>
            </a:r>
            <a:r>
              <a:rPr lang="en-US" sz="1600" dirty="0" smtClean="0"/>
              <a:t>pulmonary fibrosis</a:t>
            </a:r>
          </a:p>
          <a:p>
            <a:pPr marL="742950" lvl="1" indent="-285750">
              <a:buFontTx/>
              <a:buChar char="-"/>
            </a:pPr>
            <a:r>
              <a:rPr lang="en-US" sz="1600" b="1" dirty="0" smtClean="0"/>
              <a:t>Liver: </a:t>
            </a:r>
            <a:r>
              <a:rPr lang="en-US" sz="1600" dirty="0" smtClean="0"/>
              <a:t>cirrhosis</a:t>
            </a:r>
          </a:p>
          <a:p>
            <a:pPr marL="742950" lvl="1" indent="-285750">
              <a:buFontTx/>
              <a:buChar char="-"/>
            </a:pPr>
            <a:r>
              <a:rPr lang="en-US" sz="1600" b="1" dirty="0" smtClean="0"/>
              <a:t>Solid tumors:  </a:t>
            </a:r>
            <a:r>
              <a:rPr lang="en-US" sz="1600" dirty="0" smtClean="0"/>
              <a:t>skin, squamous cell carcinomas of </a:t>
            </a:r>
            <a:r>
              <a:rPr lang="en-US" sz="1600" dirty="0" err="1" smtClean="0"/>
              <a:t>oro</a:t>
            </a:r>
            <a:r>
              <a:rPr lang="en-US" sz="1600" dirty="0" smtClean="0"/>
              <a:t>/</a:t>
            </a:r>
            <a:r>
              <a:rPr lang="en-US" sz="1600" dirty="0" err="1" smtClean="0"/>
              <a:t>nasopharynx</a:t>
            </a:r>
            <a:r>
              <a:rPr lang="en-US" sz="1600" dirty="0" smtClean="0"/>
              <a:t>, </a:t>
            </a:r>
            <a:r>
              <a:rPr lang="en-US" sz="1600" dirty="0" err="1" smtClean="0"/>
              <a:t>anogenital</a:t>
            </a:r>
            <a:r>
              <a:rPr lang="en-US" sz="1600" dirty="0" smtClean="0"/>
              <a:t> region</a:t>
            </a:r>
          </a:p>
          <a:p>
            <a:pPr marL="742950" lvl="1" indent="-285750">
              <a:buFontTx/>
              <a:buChar char="-"/>
            </a:pPr>
            <a:r>
              <a:rPr lang="en-US" sz="1600" b="1" dirty="0" smtClean="0"/>
              <a:t>Eye:  </a:t>
            </a:r>
            <a:r>
              <a:rPr lang="en-US" sz="1600" dirty="0" smtClean="0"/>
              <a:t>lacrimal duct stenosis, eyelash pathology</a:t>
            </a:r>
          </a:p>
          <a:p>
            <a:pPr marL="742950" lvl="1" indent="-285750">
              <a:buFontTx/>
              <a:buChar char="-"/>
            </a:pPr>
            <a:r>
              <a:rPr lang="en-US" sz="1600" b="1" dirty="0" smtClean="0"/>
              <a:t>Bone:  </a:t>
            </a:r>
            <a:r>
              <a:rPr lang="en-US" sz="1600" dirty="0" smtClean="0"/>
              <a:t>osteoporosis / osteonecrosis</a:t>
            </a:r>
          </a:p>
          <a:p>
            <a:pPr marL="742950" lvl="1" indent="-285750">
              <a:buFontTx/>
              <a:buChar char="-"/>
            </a:pPr>
            <a:r>
              <a:rPr lang="en-US" sz="1600" dirty="0" err="1" smtClean="0"/>
              <a:t>Prematuring</a:t>
            </a:r>
            <a:r>
              <a:rPr lang="en-US" sz="1600" dirty="0" smtClean="0"/>
              <a:t> greying of hair</a:t>
            </a:r>
          </a:p>
        </p:txBody>
      </p:sp>
    </p:spTree>
    <p:extLst>
      <p:ext uri="{BB962C8B-B14F-4D97-AF65-F5344CB8AC3E}">
        <p14:creationId xmlns:p14="http://schemas.microsoft.com/office/powerpoint/2010/main" val="9533392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B7FCE744-5B21-0D4E-A636-569CB56CE8F3}"/>
              </a:ext>
            </a:extLst>
          </p:cNvPr>
          <p:cNvSpPr>
            <a:spLocks noGrp="1"/>
          </p:cNvSpPr>
          <p:nvPr>
            <p:ph type="title"/>
          </p:nvPr>
        </p:nvSpPr>
        <p:spPr/>
        <p:txBody>
          <a:bodyPr/>
          <a:lstStyle/>
          <a:p>
            <a:r>
              <a:rPr lang="en-US" dirty="0"/>
              <a:t>QUESTION 4</a:t>
            </a:r>
          </a:p>
        </p:txBody>
      </p:sp>
      <p:sp>
        <p:nvSpPr>
          <p:cNvPr id="4" name="Text Placeholder 3">
            <a:extLst>
              <a:ext uri="{FF2B5EF4-FFF2-40B4-BE49-F238E27FC236}">
                <a16:creationId xmlns="" xmlns:a16="http://schemas.microsoft.com/office/drawing/2014/main" id="{8F3C7B9C-24D0-FF4E-888D-1F1A9C1550D8}"/>
              </a:ext>
            </a:extLst>
          </p:cNvPr>
          <p:cNvSpPr>
            <a:spLocks noGrp="1"/>
          </p:cNvSpPr>
          <p:nvPr>
            <p:ph type="body" idx="1"/>
          </p:nvPr>
        </p:nvSpPr>
        <p:spPr/>
        <p:txBody>
          <a:bodyPr/>
          <a:lstStyle/>
          <a:p>
            <a:r>
              <a:rPr lang="en-US" dirty="0"/>
              <a:t>HOW DO YOU TREAT/MANAGE PATIENTS WITH TELOMERE BIOLOGY DISORDERS?</a:t>
            </a:r>
          </a:p>
        </p:txBody>
      </p:sp>
    </p:spTree>
    <p:extLst>
      <p:ext uri="{BB962C8B-B14F-4D97-AF65-F5344CB8AC3E}">
        <p14:creationId xmlns:p14="http://schemas.microsoft.com/office/powerpoint/2010/main" val="377785090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7643" y="280047"/>
            <a:ext cx="11600502" cy="646331"/>
          </a:xfrm>
          <a:prstGeom prst="rect">
            <a:avLst/>
          </a:prstGeom>
          <a:noFill/>
        </p:spPr>
        <p:txBody>
          <a:bodyPr wrap="none" rtlCol="0">
            <a:spAutoFit/>
          </a:bodyPr>
          <a:lstStyle/>
          <a:p>
            <a:r>
              <a:rPr lang="en-US" b="1" dirty="0" smtClean="0"/>
              <a:t>Multidisciplinary approach:  </a:t>
            </a:r>
            <a:r>
              <a:rPr lang="en-US" dirty="0" smtClean="0"/>
              <a:t>hematology/BMT, genetic counselling, dermatology, dentistry, ENT, </a:t>
            </a:r>
            <a:r>
              <a:rPr lang="en-US" dirty="0" err="1" smtClean="0"/>
              <a:t>Respirology</a:t>
            </a:r>
            <a:r>
              <a:rPr lang="en-US" dirty="0" smtClean="0"/>
              <a:t>, </a:t>
            </a:r>
            <a:r>
              <a:rPr lang="en-US" dirty="0" err="1" smtClean="0"/>
              <a:t>Hepatology</a:t>
            </a:r>
            <a:endParaRPr lang="en-US" dirty="0" smtClean="0"/>
          </a:p>
          <a:p>
            <a:r>
              <a:rPr lang="en-US" dirty="0"/>
              <a:t>	</a:t>
            </a:r>
            <a:r>
              <a:rPr lang="en-US" dirty="0" smtClean="0"/>
              <a:t>				</a:t>
            </a:r>
            <a:endParaRPr lang="en-US" dirty="0"/>
          </a:p>
        </p:txBody>
      </p:sp>
      <p:sp>
        <p:nvSpPr>
          <p:cNvPr id="7" name="TextBox 6"/>
          <p:cNvSpPr txBox="1"/>
          <p:nvPr/>
        </p:nvSpPr>
        <p:spPr>
          <a:xfrm>
            <a:off x="237643" y="2538019"/>
            <a:ext cx="8572218" cy="369332"/>
          </a:xfrm>
          <a:prstGeom prst="rect">
            <a:avLst/>
          </a:prstGeom>
          <a:noFill/>
        </p:spPr>
        <p:txBody>
          <a:bodyPr wrap="none" rtlCol="0">
            <a:spAutoFit/>
          </a:bodyPr>
          <a:lstStyle/>
          <a:p>
            <a:r>
              <a:rPr lang="en-US" b="1" dirty="0" smtClean="0"/>
              <a:t>From hematology standpoint:  </a:t>
            </a:r>
            <a:r>
              <a:rPr lang="en-US" dirty="0" smtClean="0"/>
              <a:t>main issue is pancytopenia that can progress to MDS/AML</a:t>
            </a:r>
            <a:endParaRPr lang="en-US" dirty="0"/>
          </a:p>
        </p:txBody>
      </p:sp>
      <p:sp>
        <p:nvSpPr>
          <p:cNvPr id="9" name="TextBox 8"/>
          <p:cNvSpPr txBox="1"/>
          <p:nvPr/>
        </p:nvSpPr>
        <p:spPr>
          <a:xfrm>
            <a:off x="390043" y="2949684"/>
            <a:ext cx="9953401" cy="1138773"/>
          </a:xfrm>
          <a:prstGeom prst="rect">
            <a:avLst/>
          </a:prstGeom>
          <a:noFill/>
          <a:ln>
            <a:solidFill>
              <a:srgbClr val="FFFFFF"/>
            </a:solidFill>
          </a:ln>
        </p:spPr>
        <p:txBody>
          <a:bodyPr wrap="square" rtlCol="0">
            <a:spAutoFit/>
          </a:bodyPr>
          <a:lstStyle/>
          <a:p>
            <a:pPr marL="84138" indent="-84138">
              <a:buFont typeface="Arial"/>
              <a:buChar char="•"/>
            </a:pPr>
            <a:endParaRPr lang="en-US" sz="400" dirty="0" smtClean="0"/>
          </a:p>
          <a:p>
            <a:pPr marL="84138" indent="-84138">
              <a:buFont typeface="Arial"/>
              <a:buChar char="•"/>
            </a:pPr>
            <a:r>
              <a:rPr lang="en-US" sz="1500" b="1" dirty="0" smtClean="0"/>
              <a:t> Monitoring:  </a:t>
            </a:r>
            <a:r>
              <a:rPr lang="en-US" sz="1500" dirty="0" smtClean="0"/>
              <a:t>CBC q3 months ; bone marrow exam repeated if worsening </a:t>
            </a:r>
            <a:r>
              <a:rPr lang="en-US" sz="1500" dirty="0" err="1" smtClean="0"/>
              <a:t>cytopenias</a:t>
            </a:r>
            <a:r>
              <a:rPr lang="en-US" sz="1500" dirty="0" smtClean="0"/>
              <a:t>, evidence of disease evolution</a:t>
            </a:r>
          </a:p>
          <a:p>
            <a:pPr marL="84138" indent="-84138">
              <a:buFont typeface="Arial"/>
              <a:buChar char="•"/>
            </a:pPr>
            <a:r>
              <a:rPr lang="en-US" sz="1500" dirty="0"/>
              <a:t> </a:t>
            </a:r>
            <a:r>
              <a:rPr lang="en-US" sz="1500" b="1" dirty="0" smtClean="0"/>
              <a:t>Interventions:  </a:t>
            </a:r>
          </a:p>
          <a:p>
            <a:pPr marL="541338" lvl="1" indent="-84138">
              <a:buFont typeface="Arial"/>
              <a:buChar char="•"/>
            </a:pPr>
            <a:r>
              <a:rPr lang="en-US" sz="1500" b="1" dirty="0"/>
              <a:t> </a:t>
            </a:r>
            <a:r>
              <a:rPr lang="en-US" sz="1500" dirty="0" smtClean="0"/>
              <a:t>Bone marrow transplant is only cure </a:t>
            </a:r>
            <a:r>
              <a:rPr lang="mr-IN" sz="1500" dirty="0" smtClean="0"/>
              <a:t>–</a:t>
            </a:r>
            <a:r>
              <a:rPr lang="en-US" sz="1500" dirty="0" smtClean="0"/>
              <a:t> for severe BMF, MDS/AML</a:t>
            </a:r>
          </a:p>
          <a:p>
            <a:pPr marL="541338" lvl="1" indent="-84138">
              <a:buFont typeface="Arial"/>
              <a:buChar char="•"/>
            </a:pPr>
            <a:r>
              <a:rPr lang="en-US" sz="1500" dirty="0" smtClean="0"/>
              <a:t> Androgens (</a:t>
            </a:r>
            <a:r>
              <a:rPr lang="en-US" sz="1500" dirty="0" err="1" smtClean="0"/>
              <a:t>danazol</a:t>
            </a:r>
            <a:r>
              <a:rPr lang="en-US" sz="1500" dirty="0" smtClean="0"/>
              <a:t>) can improve </a:t>
            </a:r>
            <a:r>
              <a:rPr lang="en-US" sz="1500" dirty="0" err="1" smtClean="0"/>
              <a:t>cytopenias</a:t>
            </a:r>
            <a:r>
              <a:rPr lang="en-US" sz="1500" dirty="0" smtClean="0"/>
              <a:t> (response in 80%, do not delay/promote MDS/AML)</a:t>
            </a:r>
          </a:p>
          <a:p>
            <a:endParaRPr lang="en-US" sz="400" dirty="0" smtClean="0"/>
          </a:p>
        </p:txBody>
      </p:sp>
      <p:sp>
        <p:nvSpPr>
          <p:cNvPr id="10" name="TextBox 9"/>
          <p:cNvSpPr txBox="1"/>
          <p:nvPr/>
        </p:nvSpPr>
        <p:spPr>
          <a:xfrm>
            <a:off x="390043" y="4497677"/>
            <a:ext cx="5827236" cy="2554545"/>
          </a:xfrm>
          <a:prstGeom prst="rect">
            <a:avLst/>
          </a:prstGeom>
          <a:noFill/>
        </p:spPr>
        <p:txBody>
          <a:bodyPr wrap="none" rtlCol="0">
            <a:spAutoFit/>
          </a:bodyPr>
          <a:lstStyle/>
          <a:p>
            <a:r>
              <a:rPr lang="en-US" b="1" dirty="0" smtClean="0"/>
              <a:t>Additional surveillance:</a:t>
            </a:r>
          </a:p>
          <a:p>
            <a:endParaRPr lang="en-US" sz="1000" b="1" dirty="0" smtClean="0"/>
          </a:p>
          <a:p>
            <a:pPr marL="285750" indent="-285750">
              <a:buFont typeface="Arial"/>
              <a:buChar char="•"/>
            </a:pPr>
            <a:r>
              <a:rPr lang="en-US" sz="1600" dirty="0" err="1" smtClean="0"/>
              <a:t>Hepatology</a:t>
            </a:r>
            <a:r>
              <a:rPr lang="en-US" sz="1600" dirty="0" smtClean="0"/>
              <a:t>:  yearly liver enzymes/function; </a:t>
            </a:r>
            <a:r>
              <a:rPr lang="en-US" sz="1600" dirty="0" err="1" smtClean="0"/>
              <a:t>fibroscan</a:t>
            </a:r>
            <a:r>
              <a:rPr lang="en-US" sz="1600" dirty="0" smtClean="0"/>
              <a:t> q2-3 years</a:t>
            </a:r>
          </a:p>
          <a:p>
            <a:pPr marL="285750" indent="-285750">
              <a:buFont typeface="Arial"/>
              <a:buChar char="•"/>
            </a:pPr>
            <a:r>
              <a:rPr lang="en-US" sz="1600" dirty="0" smtClean="0"/>
              <a:t>ENT/Dentist:  annual exam</a:t>
            </a:r>
          </a:p>
          <a:p>
            <a:pPr marL="285750" indent="-285750">
              <a:buFont typeface="Arial"/>
              <a:buChar char="•"/>
            </a:pPr>
            <a:r>
              <a:rPr lang="en-US" sz="1600" dirty="0" smtClean="0"/>
              <a:t>Dermatology:  annual exam</a:t>
            </a:r>
          </a:p>
          <a:p>
            <a:pPr marL="285750" indent="-285750">
              <a:buFont typeface="Arial"/>
              <a:buChar char="•"/>
            </a:pPr>
            <a:r>
              <a:rPr lang="en-US" sz="1600" dirty="0" smtClean="0"/>
              <a:t>Gynecology / Pap smears</a:t>
            </a:r>
          </a:p>
          <a:p>
            <a:endParaRPr lang="en-US" sz="1600" dirty="0" smtClean="0"/>
          </a:p>
          <a:p>
            <a:endParaRPr lang="en-US" dirty="0"/>
          </a:p>
          <a:p>
            <a:r>
              <a:rPr lang="en-US" b="1" dirty="0" smtClean="0"/>
              <a:t>Guidelines are available:  </a:t>
            </a:r>
            <a:r>
              <a:rPr lang="en-US" dirty="0" err="1"/>
              <a:t>teamtelomere.org</a:t>
            </a:r>
            <a:r>
              <a:rPr lang="en-CA" dirty="0"/>
              <a:t> </a:t>
            </a:r>
            <a:endParaRPr lang="en-US" b="1" dirty="0" smtClean="0"/>
          </a:p>
          <a:p>
            <a:endParaRPr lang="en-US" sz="1600" dirty="0"/>
          </a:p>
        </p:txBody>
      </p:sp>
      <p:sp>
        <p:nvSpPr>
          <p:cNvPr id="11" name="TextBox 10"/>
          <p:cNvSpPr txBox="1"/>
          <p:nvPr/>
        </p:nvSpPr>
        <p:spPr>
          <a:xfrm>
            <a:off x="390043" y="813490"/>
            <a:ext cx="5173211" cy="1631216"/>
          </a:xfrm>
          <a:prstGeom prst="rect">
            <a:avLst/>
          </a:prstGeom>
          <a:noFill/>
          <a:ln>
            <a:noFill/>
          </a:ln>
        </p:spPr>
        <p:txBody>
          <a:bodyPr wrap="none" rtlCol="0">
            <a:spAutoFit/>
          </a:bodyPr>
          <a:lstStyle/>
          <a:p>
            <a:r>
              <a:rPr lang="en-US" b="1" dirty="0" smtClean="0"/>
              <a:t>Baseline investigations:  </a:t>
            </a:r>
            <a:endParaRPr lang="en-US" b="1" dirty="0"/>
          </a:p>
          <a:p>
            <a:pPr marL="84138" indent="-84138">
              <a:buFont typeface="Arial"/>
              <a:buChar char="•"/>
            </a:pPr>
            <a:endParaRPr lang="en-US" sz="1100" dirty="0"/>
          </a:p>
          <a:p>
            <a:pPr marL="84138" indent="-84138">
              <a:buFont typeface="Arial"/>
              <a:buChar char="•"/>
            </a:pPr>
            <a:r>
              <a:rPr lang="en-CA" sz="1500" dirty="0" smtClean="0"/>
              <a:t> CBC, bone marrow examination with </a:t>
            </a:r>
            <a:r>
              <a:rPr lang="en-CA" sz="1500" dirty="0" err="1" smtClean="0"/>
              <a:t>cytogenetics</a:t>
            </a:r>
            <a:r>
              <a:rPr lang="en-CA" sz="1500" dirty="0" smtClean="0"/>
              <a:t> / molecular</a:t>
            </a:r>
            <a:endParaRPr lang="en-US" sz="1500" dirty="0"/>
          </a:p>
          <a:p>
            <a:pPr marL="84138" indent="-84138">
              <a:buFont typeface="Arial"/>
              <a:buChar char="•"/>
            </a:pPr>
            <a:r>
              <a:rPr lang="en-US" sz="1500" dirty="0" smtClean="0"/>
              <a:t> Pulmonary function tests; high resolution CT chest if abnormal</a:t>
            </a:r>
          </a:p>
          <a:p>
            <a:pPr marL="84138" indent="-84138">
              <a:buFont typeface="Arial"/>
              <a:buChar char="•"/>
            </a:pPr>
            <a:r>
              <a:rPr lang="en-US" sz="1500" dirty="0"/>
              <a:t> </a:t>
            </a:r>
            <a:r>
              <a:rPr lang="en-US" sz="1500" dirty="0" smtClean="0"/>
              <a:t>Liver ultrasound / </a:t>
            </a:r>
            <a:r>
              <a:rPr lang="en-US" sz="1500" dirty="0" err="1" smtClean="0"/>
              <a:t>Fibroscan</a:t>
            </a:r>
            <a:endParaRPr lang="en-US" sz="1500" dirty="0" smtClean="0"/>
          </a:p>
          <a:p>
            <a:pPr marL="84138" indent="-84138">
              <a:buFont typeface="Arial"/>
              <a:buChar char="•"/>
            </a:pPr>
            <a:r>
              <a:rPr lang="en-US" sz="1500" dirty="0"/>
              <a:t> </a:t>
            </a:r>
            <a:r>
              <a:rPr lang="en-US" sz="1500" dirty="0" smtClean="0"/>
              <a:t>Bone mineral density testing</a:t>
            </a:r>
            <a:endParaRPr lang="en-US" sz="1500" dirty="0"/>
          </a:p>
          <a:p>
            <a:endParaRPr lang="en-US" sz="1100" dirty="0"/>
          </a:p>
        </p:txBody>
      </p:sp>
      <p:sp>
        <p:nvSpPr>
          <p:cNvPr id="12" name="TextBox 11"/>
          <p:cNvSpPr txBox="1"/>
          <p:nvPr/>
        </p:nvSpPr>
        <p:spPr>
          <a:xfrm>
            <a:off x="6342109" y="4745677"/>
            <a:ext cx="6047446" cy="1231106"/>
          </a:xfrm>
          <a:prstGeom prst="rect">
            <a:avLst/>
          </a:prstGeom>
          <a:noFill/>
        </p:spPr>
        <p:txBody>
          <a:bodyPr wrap="square" rtlCol="0">
            <a:spAutoFit/>
          </a:bodyPr>
          <a:lstStyle/>
          <a:p>
            <a:endParaRPr lang="en-US" sz="1000" b="1" dirty="0" smtClean="0"/>
          </a:p>
          <a:p>
            <a:pPr marL="285750" indent="-285750">
              <a:buFont typeface="Arial"/>
              <a:buChar char="•"/>
            </a:pPr>
            <a:r>
              <a:rPr lang="en-US" sz="1600" dirty="0" err="1" smtClean="0"/>
              <a:t>Respirology</a:t>
            </a:r>
            <a:r>
              <a:rPr lang="en-US" sz="1600" dirty="0" smtClean="0"/>
              <a:t>:  minimum PFTs q3 years</a:t>
            </a:r>
          </a:p>
          <a:p>
            <a:pPr marL="285750" indent="-285750">
              <a:buFont typeface="Arial"/>
              <a:buChar char="•"/>
            </a:pPr>
            <a:r>
              <a:rPr lang="en-US" sz="1600" dirty="0" smtClean="0"/>
              <a:t>Bone:  DEXA q5 years</a:t>
            </a:r>
          </a:p>
          <a:p>
            <a:pPr marL="285750" indent="-285750">
              <a:buFont typeface="Arial"/>
              <a:buChar char="•"/>
            </a:pPr>
            <a:r>
              <a:rPr lang="en-US" sz="1600" dirty="0" smtClean="0"/>
              <a:t>Vaccinations:  HPV and others as per guidelines</a:t>
            </a:r>
          </a:p>
          <a:p>
            <a:endParaRPr lang="en-US" sz="1600" dirty="0"/>
          </a:p>
        </p:txBody>
      </p:sp>
    </p:spTree>
    <p:extLst>
      <p:ext uri="{BB962C8B-B14F-4D97-AF65-F5344CB8AC3E}">
        <p14:creationId xmlns:p14="http://schemas.microsoft.com/office/powerpoint/2010/main" val="41230163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CA7EEB6-9F38-8E48-A8DF-3DCF01DC784B}"/>
              </a:ext>
            </a:extLst>
          </p:cNvPr>
          <p:cNvSpPr>
            <a:spLocks noGrp="1"/>
          </p:cNvSpPr>
          <p:nvPr>
            <p:ph idx="1"/>
          </p:nvPr>
        </p:nvSpPr>
        <p:spPr>
          <a:xfrm>
            <a:off x="838200" y="1537019"/>
            <a:ext cx="10515600" cy="4351338"/>
          </a:xfrm>
        </p:spPr>
        <p:txBody>
          <a:bodyPr>
            <a:normAutofit/>
          </a:bodyPr>
          <a:lstStyle/>
          <a:p>
            <a:pPr marL="0" indent="0">
              <a:buNone/>
            </a:pPr>
            <a:r>
              <a:rPr lang="en-US" sz="2000" dirty="0"/>
              <a:t>The patient was feeling well with no current symptoms or complaints. No further pre-syncopal episodes. No prior history of infection or abnormal bleeding or bruising. No constitutional symptoms. She was a dean’s list undergraduate BSc student. Past medical history significant for a hypoplastic left thumb requiring plastic surgery on the tendons at age 3 years. No family history of </a:t>
            </a:r>
            <a:r>
              <a:rPr lang="en-US" sz="2000" dirty="0" err="1"/>
              <a:t>cytopenias</a:t>
            </a:r>
            <a:r>
              <a:rPr lang="en-US" sz="2000" dirty="0"/>
              <a:t>. Her mother was recently diagnosed with polycythemia vera. No family history of solid tumor malignancies. She takes no medications, does not smoke, drink alcohol, or use recreational drugs. </a:t>
            </a:r>
          </a:p>
          <a:p>
            <a:pPr marL="0" indent="0">
              <a:buNone/>
            </a:pPr>
            <a:endParaRPr lang="en-US" sz="2000" dirty="0"/>
          </a:p>
          <a:p>
            <a:pPr marL="0" indent="0">
              <a:buNone/>
            </a:pPr>
            <a:endParaRPr lang="en-US" sz="2000" dirty="0"/>
          </a:p>
          <a:p>
            <a:pPr marL="0" indent="0">
              <a:buNone/>
            </a:pPr>
            <a:r>
              <a:rPr lang="en-US" sz="2000" dirty="0"/>
              <a:t>On examination the patient was of short stature and low BMI: height 157cm, weight 42.8kg, BMI 17.2 (of note her mother that came with her was 177cm tall). She had bilateral hypoplastic thumbs. There were two hypopigmented spots on her left arm. Otherwise her examination was unremarkable.</a:t>
            </a:r>
          </a:p>
        </p:txBody>
      </p:sp>
      <p:sp>
        <p:nvSpPr>
          <p:cNvPr id="5" name="Title 1">
            <a:extLst>
              <a:ext uri="{FF2B5EF4-FFF2-40B4-BE49-F238E27FC236}">
                <a16:creationId xmlns="" xmlns:a16="http://schemas.microsoft.com/office/drawing/2014/main" id="{42AC2196-A9F6-FE44-9865-7FC256262401}"/>
              </a:ext>
            </a:extLst>
          </p:cNvPr>
          <p:cNvSpPr txBox="1">
            <a:spLocks/>
          </p:cNvSpPr>
          <p:nvPr/>
        </p:nvSpPr>
        <p:spPr>
          <a:xfrm>
            <a:off x="838200" y="-10063"/>
            <a:ext cx="1114091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CASE 1:   MILD PANCYTOPENIA AND HYPOPLASTIC THUMBS</a:t>
            </a:r>
            <a:endParaRPr lang="en-US" sz="3200" b="1" dirty="0"/>
          </a:p>
        </p:txBody>
      </p:sp>
    </p:spTree>
    <p:extLst>
      <p:ext uri="{BB962C8B-B14F-4D97-AF65-F5344CB8AC3E}">
        <p14:creationId xmlns:p14="http://schemas.microsoft.com/office/powerpoint/2010/main" val="18829148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C5180A6-422F-CA45-A8CF-05FA3F967DB1}"/>
              </a:ext>
            </a:extLst>
          </p:cNvPr>
          <p:cNvSpPr>
            <a:spLocks noGrp="1"/>
          </p:cNvSpPr>
          <p:nvPr>
            <p:ph idx="1"/>
          </p:nvPr>
        </p:nvSpPr>
        <p:spPr>
          <a:xfrm>
            <a:off x="838200" y="1623601"/>
            <a:ext cx="10515600" cy="4351338"/>
          </a:xfrm>
        </p:spPr>
        <p:txBody>
          <a:bodyPr/>
          <a:lstStyle/>
          <a:p>
            <a:pPr marL="0" indent="0">
              <a:buNone/>
            </a:pPr>
            <a:r>
              <a:rPr lang="en-US" sz="2000" dirty="0"/>
              <a:t>You do a bone marrow </a:t>
            </a:r>
            <a:r>
              <a:rPr lang="en-US" sz="2000" dirty="0" smtClean="0"/>
              <a:t>aspirate &amp; biopsy </a:t>
            </a:r>
            <a:r>
              <a:rPr lang="en-US" sz="2000" dirty="0"/>
              <a:t>and it shows the following:</a:t>
            </a:r>
          </a:p>
          <a:p>
            <a:pPr marL="0" indent="0">
              <a:buNone/>
            </a:pPr>
            <a:endParaRPr lang="en-US" sz="2000" dirty="0"/>
          </a:p>
          <a:p>
            <a:pPr marL="0" indent="0">
              <a:buNone/>
            </a:pPr>
            <a:r>
              <a:rPr lang="en-US" sz="2000" dirty="0"/>
              <a:t>MODERATELY HYPOCELLULAR MARROW FOR AGE (40%) WITH TRILINEAGE HEMATOPOIESIS. NO INCREASE IN BLASTS. NO SIGNIFICANT DYSPLASIA. NO VARIANTS IDENTIFIED IN MYELOID MDS NGS PANEL. NORMAL FEMALE KARYOTYPE (</a:t>
            </a:r>
            <a:r>
              <a:rPr lang="en-US" sz="2000" dirty="0" smtClean="0"/>
              <a:t>46, XX [20])</a:t>
            </a:r>
            <a:r>
              <a:rPr lang="en-US" sz="2000" dirty="0"/>
              <a:t>.</a:t>
            </a:r>
          </a:p>
          <a:p>
            <a:pPr marL="0" indent="0">
              <a:buNone/>
            </a:pPr>
            <a:endParaRPr lang="en-US" dirty="0"/>
          </a:p>
          <a:p>
            <a:pPr marL="0" indent="0">
              <a:buNone/>
            </a:pPr>
            <a:endParaRPr lang="en-US" dirty="0"/>
          </a:p>
        </p:txBody>
      </p:sp>
      <p:sp>
        <p:nvSpPr>
          <p:cNvPr id="5" name="Title 1">
            <a:extLst>
              <a:ext uri="{FF2B5EF4-FFF2-40B4-BE49-F238E27FC236}">
                <a16:creationId xmlns="" xmlns:a16="http://schemas.microsoft.com/office/drawing/2014/main" id="{42AC2196-A9F6-FE44-9865-7FC256262401}"/>
              </a:ext>
            </a:extLst>
          </p:cNvPr>
          <p:cNvSpPr txBox="1">
            <a:spLocks/>
          </p:cNvSpPr>
          <p:nvPr/>
        </p:nvSpPr>
        <p:spPr>
          <a:xfrm>
            <a:off x="838200" y="-10063"/>
            <a:ext cx="1114091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smtClean="0"/>
              <a:t>CASE 1:   MILD PANCYTOPENIA AND HYPOPLASTIC THUMBS</a:t>
            </a:r>
            <a:endParaRPr lang="en-US" sz="3200" b="1" dirty="0"/>
          </a:p>
        </p:txBody>
      </p:sp>
    </p:spTree>
    <p:extLst>
      <p:ext uri="{BB962C8B-B14F-4D97-AF65-F5344CB8AC3E}">
        <p14:creationId xmlns:p14="http://schemas.microsoft.com/office/powerpoint/2010/main" val="38952264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499FD556-808A-4F47-909F-59F0A0962741}"/>
              </a:ext>
            </a:extLst>
          </p:cNvPr>
          <p:cNvSpPr>
            <a:spLocks noGrp="1"/>
          </p:cNvSpPr>
          <p:nvPr>
            <p:ph type="title"/>
          </p:nvPr>
        </p:nvSpPr>
        <p:spPr/>
        <p:txBody>
          <a:bodyPr>
            <a:normAutofit/>
          </a:bodyPr>
          <a:lstStyle/>
          <a:p>
            <a:r>
              <a:rPr lang="en-US" dirty="0"/>
              <a:t>QUESTION 1:</a:t>
            </a:r>
            <a:br>
              <a:rPr lang="en-US" dirty="0"/>
            </a:br>
            <a:endParaRPr lang="en-US" dirty="0"/>
          </a:p>
        </p:txBody>
      </p:sp>
      <p:sp>
        <p:nvSpPr>
          <p:cNvPr id="5" name="Text Placeholder 4">
            <a:extLst>
              <a:ext uri="{FF2B5EF4-FFF2-40B4-BE49-F238E27FC236}">
                <a16:creationId xmlns="" xmlns:a16="http://schemas.microsoft.com/office/drawing/2014/main" id="{C8EBDB18-DF8D-2041-A4CB-D0E6C82F9F20}"/>
              </a:ext>
            </a:extLst>
          </p:cNvPr>
          <p:cNvSpPr>
            <a:spLocks noGrp="1"/>
          </p:cNvSpPr>
          <p:nvPr>
            <p:ph type="body" idx="1"/>
          </p:nvPr>
        </p:nvSpPr>
        <p:spPr/>
        <p:txBody>
          <a:bodyPr/>
          <a:lstStyle/>
          <a:p>
            <a:r>
              <a:rPr lang="en-US" dirty="0"/>
              <a:t>WHAT ARE INHERITED BONE MARROW FAILURE SYNDROMES (IBMFS)?  WHAT FINDINGS IN THIS CASE POINT TOWARDS AN IBMFS?</a:t>
            </a:r>
          </a:p>
        </p:txBody>
      </p:sp>
    </p:spTree>
    <p:extLst>
      <p:ext uri="{BB962C8B-B14F-4D97-AF65-F5344CB8AC3E}">
        <p14:creationId xmlns:p14="http://schemas.microsoft.com/office/powerpoint/2010/main" val="7653043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51C3D3-3472-BD48-86A6-767B2394EEC5}"/>
              </a:ext>
            </a:extLst>
          </p:cNvPr>
          <p:cNvSpPr>
            <a:spLocks noGrp="1"/>
          </p:cNvSpPr>
          <p:nvPr>
            <p:ph type="title"/>
          </p:nvPr>
        </p:nvSpPr>
        <p:spPr>
          <a:xfrm>
            <a:off x="838200" y="938620"/>
            <a:ext cx="10515600" cy="1325563"/>
          </a:xfrm>
        </p:spPr>
        <p:txBody>
          <a:bodyPr>
            <a:normAutofit fontScale="90000"/>
          </a:bodyPr>
          <a:lstStyle/>
          <a:p>
            <a:r>
              <a:rPr lang="en-US" dirty="0"/>
              <a:t/>
            </a:r>
            <a:br>
              <a:rPr lang="en-US" dirty="0"/>
            </a:br>
            <a:r>
              <a:rPr lang="en-US" sz="2200" dirty="0"/>
              <a:t/>
            </a:r>
            <a:br>
              <a:rPr lang="en-US" sz="2200" dirty="0"/>
            </a:br>
            <a:r>
              <a:rPr lang="en-US" sz="2200" dirty="0" smtClean="0">
                <a:latin typeface="Calibri"/>
                <a:cs typeface="Calibri"/>
              </a:rPr>
              <a:t>IBMFS are rare congenital disorders characterized by </a:t>
            </a:r>
            <a:r>
              <a:rPr lang="en-US" sz="2200" dirty="0" err="1" smtClean="0">
                <a:latin typeface="Calibri"/>
                <a:cs typeface="Calibri"/>
              </a:rPr>
              <a:t>cytopenias</a:t>
            </a:r>
            <a:r>
              <a:rPr lang="en-US" sz="2200" dirty="0" smtClean="0">
                <a:latin typeface="Calibri"/>
                <a:cs typeface="Calibri"/>
              </a:rPr>
              <a:t> / marrow </a:t>
            </a:r>
            <a:r>
              <a:rPr lang="en-US" sz="2200" dirty="0" err="1" smtClean="0">
                <a:latin typeface="Calibri"/>
                <a:cs typeface="Calibri"/>
              </a:rPr>
              <a:t>hypocellularity</a:t>
            </a:r>
            <a:r>
              <a:rPr lang="en-US" sz="2200" dirty="0" smtClean="0">
                <a:latin typeface="Calibri"/>
                <a:cs typeface="Calibri"/>
              </a:rPr>
              <a:t> / an increased risk of progression to MDS/AML, and are often accompanied by non-hematopoietic manifestations (congenital malformations, organ impairment, solid tumor development)</a:t>
            </a:r>
            <a:br>
              <a:rPr lang="en-US" sz="2200" dirty="0" smtClean="0">
                <a:latin typeface="Calibri"/>
                <a:cs typeface="Calibri"/>
              </a:rPr>
            </a:br>
            <a:r>
              <a:rPr lang="en-US" sz="2200" dirty="0">
                <a:latin typeface="Calibri"/>
                <a:cs typeface="Calibri"/>
              </a:rPr>
              <a:t/>
            </a:r>
            <a:br>
              <a:rPr lang="en-US" sz="2200" dirty="0">
                <a:latin typeface="Calibri"/>
                <a:cs typeface="Calibri"/>
              </a:rPr>
            </a:br>
            <a:r>
              <a:rPr lang="en-US" sz="2200" dirty="0" smtClean="0">
                <a:latin typeface="Calibri"/>
                <a:cs typeface="Calibri"/>
              </a:rPr>
              <a:t>IBMFS are caused by inherited mutations in an array of different genes and display different inheritance patterns</a:t>
            </a:r>
            <a:br>
              <a:rPr lang="en-US" sz="2200" dirty="0" smtClean="0">
                <a:latin typeface="Calibri"/>
                <a:cs typeface="Calibri"/>
              </a:rPr>
            </a:br>
            <a:r>
              <a:rPr lang="en-US" sz="2200" dirty="0" smtClean="0">
                <a:latin typeface="Calibri"/>
                <a:cs typeface="Calibri"/>
              </a:rPr>
              <a:t/>
            </a:r>
            <a:br>
              <a:rPr lang="en-US" sz="2200" dirty="0" smtClean="0">
                <a:latin typeface="Calibri"/>
                <a:cs typeface="Calibri"/>
              </a:rPr>
            </a:br>
            <a:r>
              <a:rPr lang="en-US" sz="2200" dirty="0" smtClean="0">
                <a:latin typeface="Calibri"/>
                <a:cs typeface="Calibri"/>
              </a:rPr>
              <a:t>Commonly encountered IBMFS in adult hematology practice include:</a:t>
            </a:r>
            <a:r>
              <a:rPr lang="en-US" sz="2200" dirty="0"/>
              <a:t/>
            </a:r>
            <a:br>
              <a:rPr lang="en-US" sz="2200" dirty="0"/>
            </a:br>
            <a:endParaRPr lang="en-US" sz="2200" dirty="0"/>
          </a:p>
        </p:txBody>
      </p:sp>
      <p:grpSp>
        <p:nvGrpSpPr>
          <p:cNvPr id="5" name="Group 4"/>
          <p:cNvGrpSpPr/>
          <p:nvPr/>
        </p:nvGrpSpPr>
        <p:grpSpPr>
          <a:xfrm>
            <a:off x="838200" y="3369153"/>
            <a:ext cx="7091680" cy="2661920"/>
            <a:chOff x="1036320" y="1229360"/>
            <a:chExt cx="7091680" cy="2661920"/>
          </a:xfrm>
        </p:grpSpPr>
        <p:pic>
          <p:nvPicPr>
            <p:cNvPr id="6" name="Picture 5" descr="Screen Shot 2023-08-23 at 11.37.36 PM.png"/>
            <p:cNvPicPr>
              <a:picLocks noChangeAspect="1"/>
            </p:cNvPicPr>
            <p:nvPr/>
          </p:nvPicPr>
          <p:blipFill rotWithShape="1">
            <a:blip r:embed="rId2">
              <a:extLst>
                <a:ext uri="{28A0092B-C50C-407E-A947-70E740481C1C}">
                  <a14:useLocalDpi xmlns:a14="http://schemas.microsoft.com/office/drawing/2010/main" val="0"/>
                </a:ext>
              </a:extLst>
            </a:blip>
            <a:srcRect t="50000" b="38339"/>
            <a:stretch/>
          </p:blipFill>
          <p:spPr>
            <a:xfrm>
              <a:off x="1036320" y="3281680"/>
              <a:ext cx="7091680" cy="609600"/>
            </a:xfrm>
            <a:prstGeom prst="rect">
              <a:avLst/>
            </a:prstGeom>
          </p:spPr>
        </p:pic>
        <p:pic>
          <p:nvPicPr>
            <p:cNvPr id="7" name="Picture 6" descr="Screen Shot 2023-08-23 at 11.37.36 PM.png"/>
            <p:cNvPicPr>
              <a:picLocks noChangeAspect="1"/>
            </p:cNvPicPr>
            <p:nvPr/>
          </p:nvPicPr>
          <p:blipFill rotWithShape="1">
            <a:blip r:embed="rId2">
              <a:extLst>
                <a:ext uri="{28A0092B-C50C-407E-A947-70E740481C1C}">
                  <a14:useLocalDpi xmlns:a14="http://schemas.microsoft.com/office/drawing/2010/main" val="0"/>
                </a:ext>
              </a:extLst>
            </a:blip>
            <a:srcRect b="60742"/>
            <a:stretch/>
          </p:blipFill>
          <p:spPr>
            <a:xfrm>
              <a:off x="1036320" y="1229360"/>
              <a:ext cx="7091680" cy="2052320"/>
            </a:xfrm>
            <a:prstGeom prst="rect">
              <a:avLst/>
            </a:prstGeom>
          </p:spPr>
        </p:pic>
      </p:grpSp>
      <p:sp>
        <p:nvSpPr>
          <p:cNvPr id="9" name="TextBox 8"/>
          <p:cNvSpPr txBox="1"/>
          <p:nvPr/>
        </p:nvSpPr>
        <p:spPr>
          <a:xfrm>
            <a:off x="8276807" y="3360673"/>
            <a:ext cx="643125" cy="307777"/>
          </a:xfrm>
          <a:prstGeom prst="rect">
            <a:avLst/>
          </a:prstGeom>
          <a:noFill/>
        </p:spPr>
        <p:txBody>
          <a:bodyPr wrap="none" rtlCol="0">
            <a:spAutoFit/>
          </a:bodyPr>
          <a:lstStyle/>
          <a:p>
            <a:r>
              <a:rPr lang="en-US" sz="1400" u="sng" dirty="0" smtClean="0"/>
              <a:t>Genes</a:t>
            </a:r>
            <a:endParaRPr lang="en-US" sz="1400" u="sng" dirty="0"/>
          </a:p>
        </p:txBody>
      </p:sp>
      <p:sp>
        <p:nvSpPr>
          <p:cNvPr id="10" name="TextBox 9"/>
          <p:cNvSpPr txBox="1"/>
          <p:nvPr/>
        </p:nvSpPr>
        <p:spPr>
          <a:xfrm>
            <a:off x="8276807" y="3908593"/>
            <a:ext cx="774571" cy="461665"/>
          </a:xfrm>
          <a:prstGeom prst="rect">
            <a:avLst/>
          </a:prstGeom>
          <a:noFill/>
        </p:spPr>
        <p:txBody>
          <a:bodyPr wrap="none" rtlCol="0">
            <a:spAutoFit/>
          </a:bodyPr>
          <a:lstStyle/>
          <a:p>
            <a:r>
              <a:rPr lang="en-US" sz="1200" dirty="0" smtClean="0"/>
              <a:t>FA family</a:t>
            </a:r>
          </a:p>
          <a:p>
            <a:endParaRPr lang="en-US" sz="1200" dirty="0"/>
          </a:p>
        </p:txBody>
      </p:sp>
      <p:sp>
        <p:nvSpPr>
          <p:cNvPr id="11" name="TextBox 10"/>
          <p:cNvSpPr txBox="1"/>
          <p:nvPr/>
        </p:nvSpPr>
        <p:spPr>
          <a:xfrm>
            <a:off x="8276807" y="4778580"/>
            <a:ext cx="902042" cy="461665"/>
          </a:xfrm>
          <a:prstGeom prst="rect">
            <a:avLst/>
          </a:prstGeom>
          <a:noFill/>
        </p:spPr>
        <p:txBody>
          <a:bodyPr wrap="none" rtlCol="0">
            <a:spAutoFit/>
          </a:bodyPr>
          <a:lstStyle/>
          <a:p>
            <a:r>
              <a:rPr lang="en-US" sz="1200" dirty="0" smtClean="0"/>
              <a:t>Telomerase</a:t>
            </a:r>
          </a:p>
          <a:p>
            <a:r>
              <a:rPr lang="en-US" sz="1200" dirty="0" smtClean="0"/>
              <a:t>complex</a:t>
            </a:r>
            <a:endParaRPr lang="en-US" sz="1200" dirty="0"/>
          </a:p>
        </p:txBody>
      </p:sp>
      <p:sp>
        <p:nvSpPr>
          <p:cNvPr id="12" name="TextBox 11"/>
          <p:cNvSpPr txBox="1"/>
          <p:nvPr/>
        </p:nvSpPr>
        <p:spPr>
          <a:xfrm>
            <a:off x="8276807" y="5416786"/>
            <a:ext cx="503664" cy="276999"/>
          </a:xfrm>
          <a:prstGeom prst="rect">
            <a:avLst/>
          </a:prstGeom>
          <a:noFill/>
        </p:spPr>
        <p:txBody>
          <a:bodyPr wrap="none" rtlCol="0">
            <a:spAutoFit/>
          </a:bodyPr>
          <a:lstStyle/>
          <a:p>
            <a:r>
              <a:rPr lang="en-US" sz="1200" i="1" dirty="0" smtClean="0"/>
              <a:t>SBDS</a:t>
            </a:r>
            <a:endParaRPr lang="en-US" sz="1200" i="1" dirty="0"/>
          </a:p>
        </p:txBody>
      </p:sp>
      <p:sp>
        <p:nvSpPr>
          <p:cNvPr id="15" name="TextBox 14"/>
          <p:cNvSpPr txBox="1"/>
          <p:nvPr/>
        </p:nvSpPr>
        <p:spPr>
          <a:xfrm>
            <a:off x="9915772" y="3369153"/>
            <a:ext cx="1018227" cy="307777"/>
          </a:xfrm>
          <a:prstGeom prst="rect">
            <a:avLst/>
          </a:prstGeom>
          <a:noFill/>
        </p:spPr>
        <p:txBody>
          <a:bodyPr wrap="none" rtlCol="0">
            <a:spAutoFit/>
          </a:bodyPr>
          <a:lstStyle/>
          <a:p>
            <a:r>
              <a:rPr lang="en-US" sz="1400" u="sng" dirty="0" smtClean="0"/>
              <a:t>Inheritance</a:t>
            </a:r>
            <a:endParaRPr lang="en-US" sz="1400" u="sng" dirty="0"/>
          </a:p>
        </p:txBody>
      </p:sp>
      <p:sp>
        <p:nvSpPr>
          <p:cNvPr id="16" name="TextBox 15"/>
          <p:cNvSpPr txBox="1"/>
          <p:nvPr/>
        </p:nvSpPr>
        <p:spPr>
          <a:xfrm>
            <a:off x="9915772" y="3917073"/>
            <a:ext cx="943588" cy="276999"/>
          </a:xfrm>
          <a:prstGeom prst="rect">
            <a:avLst/>
          </a:prstGeom>
          <a:noFill/>
        </p:spPr>
        <p:txBody>
          <a:bodyPr wrap="none" rtlCol="0">
            <a:spAutoFit/>
          </a:bodyPr>
          <a:lstStyle/>
          <a:p>
            <a:r>
              <a:rPr lang="en-US" sz="1200" dirty="0" smtClean="0"/>
              <a:t>AD / AR / XL</a:t>
            </a:r>
            <a:endParaRPr lang="en-US" sz="1200" dirty="0"/>
          </a:p>
        </p:txBody>
      </p:sp>
      <p:sp>
        <p:nvSpPr>
          <p:cNvPr id="17" name="TextBox 16"/>
          <p:cNvSpPr txBox="1"/>
          <p:nvPr/>
        </p:nvSpPr>
        <p:spPr>
          <a:xfrm>
            <a:off x="9915772" y="4787060"/>
            <a:ext cx="671979" cy="276999"/>
          </a:xfrm>
          <a:prstGeom prst="rect">
            <a:avLst/>
          </a:prstGeom>
          <a:noFill/>
        </p:spPr>
        <p:txBody>
          <a:bodyPr wrap="none" rtlCol="0">
            <a:spAutoFit/>
          </a:bodyPr>
          <a:lstStyle/>
          <a:p>
            <a:r>
              <a:rPr lang="en-US" sz="1200" dirty="0" smtClean="0"/>
              <a:t>AD  /AR  </a:t>
            </a:r>
            <a:endParaRPr lang="en-US" sz="1200" dirty="0"/>
          </a:p>
        </p:txBody>
      </p:sp>
      <p:sp>
        <p:nvSpPr>
          <p:cNvPr id="18" name="TextBox 17"/>
          <p:cNvSpPr txBox="1"/>
          <p:nvPr/>
        </p:nvSpPr>
        <p:spPr>
          <a:xfrm>
            <a:off x="9915772" y="5425266"/>
            <a:ext cx="364202" cy="276999"/>
          </a:xfrm>
          <a:prstGeom prst="rect">
            <a:avLst/>
          </a:prstGeom>
          <a:noFill/>
        </p:spPr>
        <p:txBody>
          <a:bodyPr wrap="none" rtlCol="0">
            <a:spAutoFit/>
          </a:bodyPr>
          <a:lstStyle/>
          <a:p>
            <a:r>
              <a:rPr lang="en-US" sz="1200" dirty="0" smtClean="0"/>
              <a:t>AR</a:t>
            </a:r>
            <a:endParaRPr lang="en-US" sz="1200" dirty="0"/>
          </a:p>
        </p:txBody>
      </p:sp>
      <p:sp>
        <p:nvSpPr>
          <p:cNvPr id="19" name="TextBox 18"/>
          <p:cNvSpPr txBox="1"/>
          <p:nvPr/>
        </p:nvSpPr>
        <p:spPr>
          <a:xfrm>
            <a:off x="10473736" y="6514669"/>
            <a:ext cx="1718264" cy="307777"/>
          </a:xfrm>
          <a:prstGeom prst="rect">
            <a:avLst/>
          </a:prstGeom>
          <a:noFill/>
        </p:spPr>
        <p:txBody>
          <a:bodyPr wrap="none" rtlCol="0">
            <a:spAutoFit/>
          </a:bodyPr>
          <a:lstStyle/>
          <a:p>
            <a:r>
              <a:rPr lang="en-US" sz="1400" dirty="0" smtClean="0"/>
              <a:t>Park Blood Res 2022</a:t>
            </a:r>
          </a:p>
        </p:txBody>
      </p:sp>
    </p:spTree>
    <p:extLst>
      <p:ext uri="{BB962C8B-B14F-4D97-AF65-F5344CB8AC3E}">
        <p14:creationId xmlns:p14="http://schemas.microsoft.com/office/powerpoint/2010/main" val="11981149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2"/>
          <p:cNvSpPr txBox="1">
            <a:spLocks/>
          </p:cNvSpPr>
          <p:nvPr/>
        </p:nvSpPr>
        <p:spPr>
          <a:xfrm>
            <a:off x="865817" y="1325121"/>
            <a:ext cx="10189610" cy="4100671"/>
          </a:xfrm>
          <a:prstGeom prst="rect">
            <a:avLst/>
          </a:prstGeom>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000" b="1" dirty="0" smtClean="0">
                <a:solidFill>
                  <a:schemeClr val="tx1"/>
                </a:solidFill>
                <a:latin typeface="Calibri"/>
                <a:ea typeface="MS PGothic" charset="0"/>
                <a:cs typeface="Calibri"/>
              </a:rPr>
              <a:t>Clues to IBMFS in this case:  </a:t>
            </a:r>
          </a:p>
          <a:p>
            <a:pPr algn="l"/>
            <a:r>
              <a:rPr lang="en-US" sz="2000" b="1"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 </a:t>
            </a:r>
            <a:r>
              <a:rPr lang="en-US" sz="2000" dirty="0" err="1" smtClean="0">
                <a:solidFill>
                  <a:schemeClr val="tx1"/>
                </a:solidFill>
                <a:latin typeface="Calibri"/>
                <a:ea typeface="MS PGothic" charset="0"/>
                <a:cs typeface="Calibri"/>
              </a:rPr>
              <a:t>cytopenia</a:t>
            </a:r>
            <a:r>
              <a:rPr lang="en-US" sz="2000" dirty="0" smtClean="0">
                <a:solidFill>
                  <a:schemeClr val="tx1"/>
                </a:solidFill>
                <a:latin typeface="Calibri"/>
                <a:ea typeface="MS PGothic" charset="0"/>
                <a:cs typeface="Calibri"/>
              </a:rPr>
              <a:t> / </a:t>
            </a:r>
            <a:r>
              <a:rPr lang="en-US" sz="2000" dirty="0" err="1" smtClean="0">
                <a:solidFill>
                  <a:schemeClr val="tx1"/>
                </a:solidFill>
                <a:latin typeface="Calibri"/>
                <a:ea typeface="MS PGothic" charset="0"/>
                <a:cs typeface="Calibri"/>
              </a:rPr>
              <a:t>macrocytosis</a:t>
            </a:r>
            <a:r>
              <a:rPr lang="en-US" sz="2000" dirty="0" smtClean="0">
                <a:solidFill>
                  <a:schemeClr val="tx1"/>
                </a:solidFill>
                <a:latin typeface="Calibri"/>
                <a:ea typeface="MS PGothic" charset="0"/>
                <a:cs typeface="Calibri"/>
              </a:rPr>
              <a:t> onset at young age with progression over time</a:t>
            </a:r>
          </a:p>
          <a:p>
            <a:pPr algn="l"/>
            <a:r>
              <a:rPr lang="en-US" sz="2000" b="1" dirty="0">
                <a:solidFill>
                  <a:schemeClr val="tx1"/>
                </a:solidFill>
                <a:latin typeface="Calibri"/>
                <a:ea typeface="MS PGothic" charset="0"/>
                <a:cs typeface="Calibri"/>
              </a:rPr>
              <a:t>	</a:t>
            </a:r>
            <a:r>
              <a:rPr lang="en-US" sz="2000" dirty="0" smtClean="0">
                <a:solidFill>
                  <a:schemeClr val="tx1"/>
                </a:solidFill>
                <a:latin typeface="Calibri"/>
                <a:ea typeface="MS PGothic" charset="0"/>
                <a:cs typeface="Calibri"/>
              </a:rPr>
              <a:t>- </a:t>
            </a:r>
            <a:r>
              <a:rPr lang="en-US" sz="2000" dirty="0" err="1">
                <a:solidFill>
                  <a:schemeClr val="tx1"/>
                </a:solidFill>
                <a:latin typeface="Calibri"/>
                <a:ea typeface="MS PGothic" charset="0"/>
                <a:cs typeface="Calibri"/>
              </a:rPr>
              <a:t>h</a:t>
            </a:r>
            <a:r>
              <a:rPr lang="en-US" sz="2000" dirty="0" err="1" smtClean="0">
                <a:solidFill>
                  <a:schemeClr val="tx1"/>
                </a:solidFill>
                <a:latin typeface="Calibri"/>
                <a:ea typeface="MS PGothic" charset="0"/>
                <a:cs typeface="Calibri"/>
              </a:rPr>
              <a:t>ypocellular</a:t>
            </a:r>
            <a:r>
              <a:rPr lang="en-US" sz="2000" dirty="0" smtClean="0">
                <a:solidFill>
                  <a:schemeClr val="tx1"/>
                </a:solidFill>
                <a:latin typeface="Calibri"/>
                <a:ea typeface="MS PGothic" charset="0"/>
                <a:cs typeface="Calibri"/>
              </a:rPr>
              <a:t> bone marrow, often a non-severe aplastic anemia picture</a:t>
            </a:r>
            <a:r>
              <a:rPr lang="en-US" sz="2000" dirty="0">
                <a:solidFill>
                  <a:schemeClr val="tx1"/>
                </a:solidFill>
                <a:latin typeface="Calibri"/>
                <a:ea typeface="MS PGothic" charset="0"/>
                <a:cs typeface="Calibri"/>
              </a:rPr>
              <a:t>	</a:t>
            </a:r>
          </a:p>
          <a:p>
            <a:pPr algn="l"/>
            <a:r>
              <a:rPr lang="en-US" sz="2000" dirty="0" smtClean="0">
                <a:solidFill>
                  <a:schemeClr val="tx1"/>
                </a:solidFill>
                <a:latin typeface="Calibri"/>
                <a:ea typeface="MS PGothic" charset="0"/>
                <a:cs typeface="Calibri"/>
              </a:rPr>
              <a:t>	- congenital malformations (</a:t>
            </a:r>
            <a:r>
              <a:rPr lang="en-US" sz="2000" dirty="0" err="1" smtClean="0">
                <a:solidFill>
                  <a:schemeClr val="tx1"/>
                </a:solidFill>
                <a:latin typeface="Calibri"/>
                <a:ea typeface="MS PGothic" charset="0"/>
                <a:cs typeface="Calibri"/>
              </a:rPr>
              <a:t>hypoplastic</a:t>
            </a:r>
            <a:r>
              <a:rPr lang="en-US" sz="2000" dirty="0" smtClean="0">
                <a:solidFill>
                  <a:schemeClr val="tx1"/>
                </a:solidFill>
                <a:latin typeface="Calibri"/>
                <a:ea typeface="MS PGothic" charset="0"/>
                <a:cs typeface="Calibri"/>
              </a:rPr>
              <a:t> thumbs)</a:t>
            </a:r>
          </a:p>
          <a:p>
            <a:pPr algn="l"/>
            <a:endParaRPr lang="en-US" sz="2000" dirty="0" smtClean="0">
              <a:solidFill>
                <a:schemeClr val="tx1"/>
              </a:solidFill>
              <a:latin typeface="Calibri"/>
              <a:ea typeface="MS PGothic" charset="0"/>
              <a:cs typeface="Calibri"/>
            </a:endParaRPr>
          </a:p>
          <a:p>
            <a:pPr algn="l"/>
            <a:endParaRPr lang="en-US" sz="2000" dirty="0">
              <a:solidFill>
                <a:schemeClr val="tx1"/>
              </a:solidFill>
              <a:latin typeface="Calibri"/>
              <a:ea typeface="MS PGothic" charset="0"/>
              <a:cs typeface="Calibri"/>
            </a:endParaRPr>
          </a:p>
          <a:p>
            <a:pPr algn="l"/>
            <a:r>
              <a:rPr lang="en-US" sz="2000" b="1" dirty="0" smtClean="0">
                <a:solidFill>
                  <a:schemeClr val="tx1"/>
                </a:solidFill>
                <a:ea typeface="MS PGothic" charset="0"/>
                <a:cs typeface="Calibri"/>
              </a:rPr>
              <a:t>Additional features of IBMFS not present in </a:t>
            </a:r>
            <a:r>
              <a:rPr lang="en-US" sz="2000" b="1" dirty="0">
                <a:solidFill>
                  <a:schemeClr val="tx1"/>
                </a:solidFill>
                <a:ea typeface="MS PGothic" charset="0"/>
                <a:cs typeface="Calibri"/>
              </a:rPr>
              <a:t>this case:  </a:t>
            </a:r>
          </a:p>
          <a:p>
            <a:pPr algn="l"/>
            <a:r>
              <a:rPr lang="en-US" sz="2000" b="1" dirty="0">
                <a:solidFill>
                  <a:schemeClr val="tx1"/>
                </a:solidFill>
                <a:ea typeface="MS PGothic" charset="0"/>
                <a:cs typeface="Calibri"/>
              </a:rPr>
              <a:t>	</a:t>
            </a:r>
            <a:r>
              <a:rPr lang="en-US" sz="2000" dirty="0">
                <a:solidFill>
                  <a:schemeClr val="tx1"/>
                </a:solidFill>
                <a:ea typeface="MS PGothic" charset="0"/>
                <a:cs typeface="Calibri"/>
              </a:rPr>
              <a:t>- </a:t>
            </a:r>
            <a:r>
              <a:rPr lang="en-US" sz="2000" dirty="0" smtClean="0">
                <a:solidFill>
                  <a:schemeClr val="tx1"/>
                </a:solidFill>
                <a:ea typeface="MS PGothic" charset="0"/>
                <a:cs typeface="Calibri"/>
              </a:rPr>
              <a:t>family history of aplastic anemia / MDS / AML</a:t>
            </a:r>
          </a:p>
          <a:p>
            <a:pPr algn="l"/>
            <a:r>
              <a:rPr lang="en-US" sz="2000" dirty="0">
                <a:solidFill>
                  <a:schemeClr val="tx1"/>
                </a:solidFill>
                <a:ea typeface="MS PGothic" charset="0"/>
                <a:cs typeface="Calibri"/>
              </a:rPr>
              <a:t>	</a:t>
            </a:r>
            <a:r>
              <a:rPr lang="en-US" sz="2000" dirty="0" smtClean="0">
                <a:solidFill>
                  <a:schemeClr val="tx1"/>
                </a:solidFill>
                <a:ea typeface="MS PGothic" charset="0"/>
                <a:cs typeface="Calibri"/>
              </a:rPr>
              <a:t>- personal / family history of other cancers (ex:  H/N or </a:t>
            </a:r>
            <a:r>
              <a:rPr lang="en-US" sz="2000" dirty="0" err="1" smtClean="0">
                <a:solidFill>
                  <a:schemeClr val="tx1"/>
                </a:solidFill>
                <a:ea typeface="MS PGothic" charset="0"/>
                <a:cs typeface="Calibri"/>
              </a:rPr>
              <a:t>anogenital</a:t>
            </a:r>
            <a:r>
              <a:rPr lang="en-US" sz="2000" dirty="0" smtClean="0">
                <a:solidFill>
                  <a:schemeClr val="tx1"/>
                </a:solidFill>
                <a:ea typeface="MS PGothic" charset="0"/>
                <a:cs typeface="Calibri"/>
              </a:rPr>
              <a:t> SCC common in DKC / FA</a:t>
            </a:r>
            <a:endParaRPr lang="en-US" sz="2000" dirty="0">
              <a:solidFill>
                <a:schemeClr val="tx1"/>
              </a:solidFill>
              <a:ea typeface="MS PGothic" charset="0"/>
              <a:cs typeface="Calibri"/>
            </a:endParaRPr>
          </a:p>
          <a:p>
            <a:pPr algn="l"/>
            <a:r>
              <a:rPr lang="en-US" sz="2000" b="1" dirty="0">
                <a:solidFill>
                  <a:schemeClr val="tx1"/>
                </a:solidFill>
                <a:ea typeface="MS PGothic" charset="0"/>
                <a:cs typeface="Calibri"/>
              </a:rPr>
              <a:t>	</a:t>
            </a:r>
            <a:r>
              <a:rPr lang="en-US" sz="2000" dirty="0">
                <a:solidFill>
                  <a:schemeClr val="tx1"/>
                </a:solidFill>
                <a:ea typeface="MS PGothic" charset="0"/>
                <a:cs typeface="Calibri"/>
              </a:rPr>
              <a:t>- </a:t>
            </a:r>
            <a:r>
              <a:rPr lang="en-US" sz="2000" dirty="0" smtClean="0">
                <a:solidFill>
                  <a:schemeClr val="tx1"/>
                </a:solidFill>
                <a:ea typeface="MS PGothic" charset="0"/>
                <a:cs typeface="Calibri"/>
              </a:rPr>
              <a:t>non-hematopoietic organ involvement </a:t>
            </a:r>
          </a:p>
          <a:p>
            <a:pPr algn="l"/>
            <a:r>
              <a:rPr lang="en-US" sz="2000" dirty="0">
                <a:solidFill>
                  <a:schemeClr val="tx1"/>
                </a:solidFill>
                <a:ea typeface="MS PGothic" charset="0"/>
                <a:cs typeface="Calibri"/>
              </a:rPr>
              <a:t>	</a:t>
            </a:r>
            <a:r>
              <a:rPr lang="en-US" sz="2000" dirty="0" smtClean="0">
                <a:solidFill>
                  <a:schemeClr val="tx1"/>
                </a:solidFill>
                <a:ea typeface="MS PGothic" charset="0"/>
                <a:cs typeface="Calibri"/>
              </a:rPr>
              <a:t>	- pancreatic insufficiency (SDS)</a:t>
            </a:r>
          </a:p>
          <a:p>
            <a:pPr algn="l"/>
            <a:r>
              <a:rPr lang="en-US" sz="2000" dirty="0">
                <a:solidFill>
                  <a:schemeClr val="tx1"/>
                </a:solidFill>
                <a:ea typeface="MS PGothic" charset="0"/>
                <a:cs typeface="Calibri"/>
              </a:rPr>
              <a:t>	</a:t>
            </a:r>
            <a:r>
              <a:rPr lang="en-US" sz="2000" dirty="0" smtClean="0">
                <a:solidFill>
                  <a:schemeClr val="tx1"/>
                </a:solidFill>
                <a:ea typeface="MS PGothic" charset="0"/>
                <a:cs typeface="Calibri"/>
              </a:rPr>
              <a:t>	- cirrhosis / pulmonary fibrosis (DKC)</a:t>
            </a:r>
            <a:endParaRPr lang="en-US" sz="2000" dirty="0">
              <a:solidFill>
                <a:schemeClr val="tx1"/>
              </a:solidFill>
              <a:ea typeface="MS PGothic" charset="0"/>
              <a:cs typeface="Calibri"/>
            </a:endParaRPr>
          </a:p>
          <a:p>
            <a:pPr algn="l"/>
            <a:endParaRPr lang="en-US" sz="2000" dirty="0" smtClean="0">
              <a:solidFill>
                <a:schemeClr val="tx1"/>
              </a:solidFill>
              <a:latin typeface="Calibri"/>
              <a:ea typeface="MS PGothic" charset="0"/>
              <a:cs typeface="Calibri"/>
            </a:endParaRPr>
          </a:p>
          <a:p>
            <a:pPr algn="l"/>
            <a:endParaRPr lang="en-US" sz="2000" b="1" dirty="0">
              <a:solidFill>
                <a:schemeClr val="tx1"/>
              </a:solidFill>
              <a:latin typeface="Calibri"/>
              <a:ea typeface="MS PGothic" charset="0"/>
              <a:cs typeface="Calibri"/>
            </a:endParaRPr>
          </a:p>
        </p:txBody>
      </p:sp>
    </p:spTree>
    <p:extLst>
      <p:ext uri="{BB962C8B-B14F-4D97-AF65-F5344CB8AC3E}">
        <p14:creationId xmlns:p14="http://schemas.microsoft.com/office/powerpoint/2010/main" val="20300685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CC12A3-D1AA-4948-9506-1DFF058BFED4}"/>
              </a:ext>
            </a:extLst>
          </p:cNvPr>
          <p:cNvSpPr>
            <a:spLocks noGrp="1"/>
          </p:cNvSpPr>
          <p:nvPr>
            <p:ph type="title"/>
          </p:nvPr>
        </p:nvSpPr>
        <p:spPr/>
        <p:txBody>
          <a:bodyPr/>
          <a:lstStyle/>
          <a:p>
            <a:r>
              <a:rPr lang="en-US" dirty="0"/>
              <a:t>QUESTION 2</a:t>
            </a:r>
          </a:p>
        </p:txBody>
      </p:sp>
      <p:sp>
        <p:nvSpPr>
          <p:cNvPr id="3" name="Text Placeholder 2">
            <a:extLst>
              <a:ext uri="{FF2B5EF4-FFF2-40B4-BE49-F238E27FC236}">
                <a16:creationId xmlns="" xmlns:a16="http://schemas.microsoft.com/office/drawing/2014/main" id="{ED788412-E4C4-334A-8D18-C1E732B1E7F2}"/>
              </a:ext>
            </a:extLst>
          </p:cNvPr>
          <p:cNvSpPr>
            <a:spLocks noGrp="1"/>
          </p:cNvSpPr>
          <p:nvPr>
            <p:ph type="body" idx="1"/>
          </p:nvPr>
        </p:nvSpPr>
        <p:spPr/>
        <p:txBody>
          <a:bodyPr/>
          <a:lstStyle/>
          <a:p>
            <a:r>
              <a:rPr lang="en-US" dirty="0"/>
              <a:t>HOW DO YOU DO TO WORK UP THIS PATIENT’S BONE MARROW FAILURE?</a:t>
            </a:r>
          </a:p>
        </p:txBody>
      </p:sp>
    </p:spTree>
    <p:extLst>
      <p:ext uri="{BB962C8B-B14F-4D97-AF65-F5344CB8AC3E}">
        <p14:creationId xmlns:p14="http://schemas.microsoft.com/office/powerpoint/2010/main" val="7429406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2032</Words>
  <Application>Microsoft Macintosh PowerPoint</Application>
  <PresentationFormat>Custom</PresentationFormat>
  <Paragraphs>295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Inherited Bone Marrow Failure Syndrome (IBMFS) Workshop</vt:lpstr>
      <vt:lpstr>Learning Goals</vt:lpstr>
      <vt:lpstr>CASE 1:   MILD PANCYTOPENIA AND HYPOPLASTIC THUMBS</vt:lpstr>
      <vt:lpstr>PowerPoint Presentation</vt:lpstr>
      <vt:lpstr>PowerPoint Presentation</vt:lpstr>
      <vt:lpstr>QUESTION 1: </vt:lpstr>
      <vt:lpstr>  IBMFS are rare congenital disorders characterized by cytopenias / marrow hypocellularity / an increased risk of progression to MDS/AML, and are often accompanied by non-hematopoietic manifestations (congenital malformations, organ impairment, solid tumor development)  IBMFS are caused by inherited mutations in an array of different genes and display different inheritance patterns  Commonly encountered IBMFS in adult hematology practice include: </vt:lpstr>
      <vt:lpstr>PowerPoint Presentation</vt:lpstr>
      <vt:lpstr>QUESTION 2</vt:lpstr>
      <vt:lpstr>PowerPoint Presentation</vt:lpstr>
      <vt:lpstr>This patient’s chromosome breakage/fragility test results:</vt:lpstr>
      <vt:lpstr>This patient’s telomere length analysis:</vt:lpstr>
      <vt:lpstr>QUESTION 3</vt:lpstr>
      <vt:lpstr>This patient’s chromosome breakage/fragility test results:</vt:lpstr>
      <vt:lpstr>PowerPoint Presentation</vt:lpstr>
      <vt:lpstr>PowerPoint Presentation</vt:lpstr>
      <vt:lpstr>QUESTION 4</vt:lpstr>
      <vt:lpstr>PowerPoint Presentation</vt:lpstr>
      <vt:lpstr>QUESTION 5</vt:lpstr>
      <vt:lpstr>PowerPoint Presentation</vt:lpstr>
      <vt:lpstr>CASE 2: “Asthma”, Fatigue, and Bicytopenia</vt:lpstr>
      <vt:lpstr>CASE 2: “Asthma”, Fatigue, and Bicytopenia</vt:lpstr>
      <vt:lpstr>CASE 2: “Asthma”, Fatigue, and Bicytopenia</vt:lpstr>
      <vt:lpstr>QUESTION 1</vt:lpstr>
      <vt:lpstr>PowerPoint Presentation</vt:lpstr>
      <vt:lpstr>This patient’s chromosome breakage/fragility test results:</vt:lpstr>
      <vt:lpstr>PowerPoint Presentation</vt:lpstr>
      <vt:lpstr>QUESTION 2</vt:lpstr>
      <vt:lpstr>PowerPoint Presentation</vt:lpstr>
      <vt:lpstr>Numerous genes are implicated in telomere biology disorders </vt:lpstr>
      <vt:lpstr>PowerPoint Presentation</vt:lpstr>
      <vt:lpstr>QUESTION 3</vt:lpstr>
      <vt:lpstr>PowerPoint Presentation</vt:lpstr>
      <vt:lpstr>QUESTION 4</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Inherited Bone Marrow Failure Syndrome (IBMFS) Workshop</dc:title>
  <dc:creator>Nicola Goldberg</dc:creator>
  <cp:lastModifiedBy>James Kennedy</cp:lastModifiedBy>
  <cp:revision>28</cp:revision>
  <dcterms:created xsi:type="dcterms:W3CDTF">2024-05-30T14:24:19Z</dcterms:created>
  <dcterms:modified xsi:type="dcterms:W3CDTF">2024-06-11T20:43:08Z</dcterms:modified>
</cp:coreProperties>
</file>