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86" r:id="rId8"/>
    <p:sldId id="263" r:id="rId9"/>
    <p:sldId id="264" r:id="rId10"/>
    <p:sldId id="262" r:id="rId11"/>
    <p:sldId id="266" r:id="rId12"/>
    <p:sldId id="267" r:id="rId13"/>
    <p:sldId id="268" r:id="rId14"/>
    <p:sldId id="281" r:id="rId15"/>
    <p:sldId id="271" r:id="rId16"/>
    <p:sldId id="287" r:id="rId17"/>
    <p:sldId id="272" r:id="rId18"/>
    <p:sldId id="273" r:id="rId19"/>
    <p:sldId id="275" r:id="rId20"/>
    <p:sldId id="274" r:id="rId21"/>
    <p:sldId id="276" r:id="rId22"/>
    <p:sldId id="277" r:id="rId23"/>
    <p:sldId id="282" r:id="rId24"/>
    <p:sldId id="279" r:id="rId25"/>
    <p:sldId id="289" r:id="rId26"/>
    <p:sldId id="280" r:id="rId27"/>
    <p:sldId id="291" r:id="rId28"/>
    <p:sldId id="283" r:id="rId29"/>
    <p:sldId id="292" r:id="rId30"/>
    <p:sldId id="284" r:id="rId31"/>
    <p:sldId id="278"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65"/>
  </p:normalViewPr>
  <p:slideViewPr>
    <p:cSldViewPr snapToGrid="0" snapToObjects="1">
      <p:cViewPr>
        <p:scale>
          <a:sx n="125" d="100"/>
          <a:sy n="125" d="100"/>
        </p:scale>
        <p:origin x="-10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7B348-7FBC-C94D-850D-95B7DF82E4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E3B29-3CDB-CC4C-9E73-C88F61BA0200}">
      <dgm:prSet/>
      <dgm:spPr/>
      <dgm:t>
        <a:bodyPr/>
        <a:lstStyle/>
        <a:p>
          <a:r>
            <a:rPr lang="en-CA" dirty="0" smtClean="0"/>
            <a:t>Supportive care</a:t>
          </a:r>
          <a:endParaRPr lang="en-CA" dirty="0"/>
        </a:p>
      </dgm:t>
    </dgm:pt>
    <dgm:pt modelId="{2B52CCAC-0010-8B4E-A1BD-297955CD45BE}" type="parTrans" cxnId="{CA9243BE-2798-3A4C-B594-9536D9BCE690}">
      <dgm:prSet/>
      <dgm:spPr/>
      <dgm:t>
        <a:bodyPr/>
        <a:lstStyle/>
        <a:p>
          <a:endParaRPr lang="en-US"/>
        </a:p>
      </dgm:t>
    </dgm:pt>
    <dgm:pt modelId="{4909438E-923E-CE49-974F-0AF842A38E4A}" type="sibTrans" cxnId="{CA9243BE-2798-3A4C-B594-9536D9BCE690}">
      <dgm:prSet/>
      <dgm:spPr/>
      <dgm:t>
        <a:bodyPr/>
        <a:lstStyle/>
        <a:p>
          <a:endParaRPr lang="en-US"/>
        </a:p>
      </dgm:t>
    </dgm:pt>
    <dgm:pt modelId="{DF5E6F32-F484-D54A-A0B1-361A723B83AF}">
      <dgm:prSet/>
      <dgm:spPr/>
      <dgm:t>
        <a:bodyPr/>
        <a:lstStyle/>
        <a:p>
          <a:r>
            <a:rPr lang="en-CA" dirty="0"/>
            <a:t>Transfusion </a:t>
          </a:r>
          <a:r>
            <a:rPr lang="en-CA" dirty="0" smtClean="0"/>
            <a:t>support- packed red blood cells</a:t>
          </a:r>
          <a:endParaRPr lang="en-CA" dirty="0"/>
        </a:p>
      </dgm:t>
    </dgm:pt>
    <dgm:pt modelId="{5072D068-E75A-4B41-8128-F1D8222C3750}" type="parTrans" cxnId="{177EF5FB-B537-2141-9AA4-BACAAF9B0096}">
      <dgm:prSet/>
      <dgm:spPr/>
      <dgm:t>
        <a:bodyPr/>
        <a:lstStyle/>
        <a:p>
          <a:endParaRPr lang="en-US"/>
        </a:p>
      </dgm:t>
    </dgm:pt>
    <dgm:pt modelId="{D9F6D473-9EC8-0247-936C-83B9A7247B71}" type="sibTrans" cxnId="{177EF5FB-B537-2141-9AA4-BACAAF9B0096}">
      <dgm:prSet/>
      <dgm:spPr/>
      <dgm:t>
        <a:bodyPr/>
        <a:lstStyle/>
        <a:p>
          <a:endParaRPr lang="en-US"/>
        </a:p>
      </dgm:t>
    </dgm:pt>
    <dgm:pt modelId="{0125C7BB-8127-D74F-A5DF-AF703D7B4227}">
      <dgm:prSet/>
      <dgm:spPr/>
      <dgm:t>
        <a:bodyPr/>
        <a:lstStyle/>
        <a:p>
          <a:r>
            <a:rPr lang="en-CA"/>
            <a:t>Analgesia for abdominal pain or esophageal spasm</a:t>
          </a:r>
        </a:p>
      </dgm:t>
    </dgm:pt>
    <dgm:pt modelId="{C0B1611D-4271-5549-8C2E-F203871611B5}" type="parTrans" cxnId="{D1CEB238-CEAC-2542-BC4B-907D6C4886E8}">
      <dgm:prSet/>
      <dgm:spPr/>
      <dgm:t>
        <a:bodyPr/>
        <a:lstStyle/>
        <a:p>
          <a:endParaRPr lang="en-US"/>
        </a:p>
      </dgm:t>
    </dgm:pt>
    <dgm:pt modelId="{C0B3E904-EB2F-DE46-A5C5-7D5E76661F69}" type="sibTrans" cxnId="{D1CEB238-CEAC-2542-BC4B-907D6C4886E8}">
      <dgm:prSet/>
      <dgm:spPr/>
      <dgm:t>
        <a:bodyPr/>
        <a:lstStyle/>
        <a:p>
          <a:endParaRPr lang="en-US"/>
        </a:p>
      </dgm:t>
    </dgm:pt>
    <dgm:pt modelId="{F4878DFA-311A-5444-854D-421DB84C622D}">
      <dgm:prSet/>
      <dgm:spPr/>
      <dgm:t>
        <a:bodyPr/>
        <a:lstStyle/>
        <a:p>
          <a:r>
            <a:rPr lang="en-CA"/>
            <a:t>Thrombosis</a:t>
          </a:r>
        </a:p>
      </dgm:t>
    </dgm:pt>
    <dgm:pt modelId="{B5EF6335-A2A2-2245-9ABF-9BCB79CFA9B4}" type="parTrans" cxnId="{A560DDE8-FB2E-4B4B-891C-FB5228C9C38E}">
      <dgm:prSet/>
      <dgm:spPr/>
      <dgm:t>
        <a:bodyPr/>
        <a:lstStyle/>
        <a:p>
          <a:endParaRPr lang="en-US"/>
        </a:p>
      </dgm:t>
    </dgm:pt>
    <dgm:pt modelId="{CA549512-14C7-C641-A853-4335DD51DF84}" type="sibTrans" cxnId="{A560DDE8-FB2E-4B4B-891C-FB5228C9C38E}">
      <dgm:prSet/>
      <dgm:spPr/>
      <dgm:t>
        <a:bodyPr/>
        <a:lstStyle/>
        <a:p>
          <a:endParaRPr lang="en-US"/>
        </a:p>
      </dgm:t>
    </dgm:pt>
    <dgm:pt modelId="{688AFC16-421A-6548-8CF6-945155B0EF01}">
      <dgm:prSet/>
      <dgm:spPr/>
      <dgm:t>
        <a:bodyPr/>
        <a:lstStyle/>
        <a:p>
          <a:r>
            <a:rPr lang="en-CA"/>
            <a:t>Primary prophylaxis if unable/delay to start complement inhibitor</a:t>
          </a:r>
        </a:p>
      </dgm:t>
    </dgm:pt>
    <dgm:pt modelId="{F4474BA9-B345-FA40-94BB-80B4E7483B2C}" type="parTrans" cxnId="{68AF894D-8D9C-D349-9FF1-8791C2C3AA60}">
      <dgm:prSet/>
      <dgm:spPr/>
      <dgm:t>
        <a:bodyPr/>
        <a:lstStyle/>
        <a:p>
          <a:endParaRPr lang="en-US"/>
        </a:p>
      </dgm:t>
    </dgm:pt>
    <dgm:pt modelId="{735EA951-E20C-3240-9BB7-16742363D860}" type="sibTrans" cxnId="{68AF894D-8D9C-D349-9FF1-8791C2C3AA60}">
      <dgm:prSet/>
      <dgm:spPr/>
      <dgm:t>
        <a:bodyPr/>
        <a:lstStyle/>
        <a:p>
          <a:endParaRPr lang="en-US"/>
        </a:p>
      </dgm:t>
    </dgm:pt>
    <dgm:pt modelId="{178E1C18-BE94-0B46-BA57-86149F485876}">
      <dgm:prSet/>
      <dgm:spPr/>
      <dgm:t>
        <a:bodyPr/>
        <a:lstStyle/>
        <a:p>
          <a:r>
            <a:rPr lang="en-CA"/>
            <a:t>Therapeutic anticoagulation if history of thrombosis (DOAC, warfarin or heparin)</a:t>
          </a:r>
        </a:p>
      </dgm:t>
    </dgm:pt>
    <dgm:pt modelId="{A65F97F3-2023-C04C-924A-555D7839ED0D}" type="parTrans" cxnId="{C48666CD-C3C5-6B41-B2D1-3B3F815B1621}">
      <dgm:prSet/>
      <dgm:spPr/>
      <dgm:t>
        <a:bodyPr/>
        <a:lstStyle/>
        <a:p>
          <a:endParaRPr lang="en-US"/>
        </a:p>
      </dgm:t>
    </dgm:pt>
    <dgm:pt modelId="{F98DBBCF-FD3C-6E4C-97BA-7BC429AEC66E}" type="sibTrans" cxnId="{C48666CD-C3C5-6B41-B2D1-3B3F815B1621}">
      <dgm:prSet/>
      <dgm:spPr/>
      <dgm:t>
        <a:bodyPr/>
        <a:lstStyle/>
        <a:p>
          <a:endParaRPr lang="en-US"/>
        </a:p>
      </dgm:t>
    </dgm:pt>
    <dgm:pt modelId="{9FE64D35-0251-DA40-B14C-D57272D8CA7A}">
      <dgm:prSet/>
      <dgm:spPr/>
      <dgm:t>
        <a:bodyPr/>
        <a:lstStyle/>
        <a:p>
          <a:r>
            <a:rPr lang="en-CA"/>
            <a:t>Allogeneic stem cell transplant</a:t>
          </a:r>
        </a:p>
      </dgm:t>
    </dgm:pt>
    <dgm:pt modelId="{39A660D0-8B0D-AC43-B086-1E78FFA35C8A}" type="parTrans" cxnId="{0E1CB174-830D-9141-BB9D-DFC58EFCB8EB}">
      <dgm:prSet/>
      <dgm:spPr/>
      <dgm:t>
        <a:bodyPr/>
        <a:lstStyle/>
        <a:p>
          <a:endParaRPr lang="en-US"/>
        </a:p>
      </dgm:t>
    </dgm:pt>
    <dgm:pt modelId="{ECC5DDB5-26D0-C741-9A3A-F73504F1B4F0}" type="sibTrans" cxnId="{0E1CB174-830D-9141-BB9D-DFC58EFCB8EB}">
      <dgm:prSet/>
      <dgm:spPr/>
      <dgm:t>
        <a:bodyPr/>
        <a:lstStyle/>
        <a:p>
          <a:endParaRPr lang="en-US"/>
        </a:p>
      </dgm:t>
    </dgm:pt>
    <dgm:pt modelId="{387A2D1A-B347-E14C-AFA2-9BB1BF649A2D}">
      <dgm:prSet/>
      <dgm:spPr/>
      <dgm:t>
        <a:bodyPr/>
        <a:lstStyle/>
        <a:p>
          <a:r>
            <a:rPr lang="en-CA"/>
            <a:t>Potential to cure PNH</a:t>
          </a:r>
        </a:p>
      </dgm:t>
    </dgm:pt>
    <dgm:pt modelId="{F1FC3972-379A-D045-91E9-3A762C147CF7}" type="parTrans" cxnId="{3AA305BC-8CDC-A445-A0F9-7C18AF15710C}">
      <dgm:prSet/>
      <dgm:spPr/>
      <dgm:t>
        <a:bodyPr/>
        <a:lstStyle/>
        <a:p>
          <a:endParaRPr lang="en-US"/>
        </a:p>
      </dgm:t>
    </dgm:pt>
    <dgm:pt modelId="{517A0B9C-D1F4-944B-8A33-63500636D361}" type="sibTrans" cxnId="{3AA305BC-8CDC-A445-A0F9-7C18AF15710C}">
      <dgm:prSet/>
      <dgm:spPr/>
      <dgm:t>
        <a:bodyPr/>
        <a:lstStyle/>
        <a:p>
          <a:endParaRPr lang="en-US"/>
        </a:p>
      </dgm:t>
    </dgm:pt>
    <dgm:pt modelId="{3063C001-50E4-3F4A-A2F7-A74622926843}">
      <dgm:prSet/>
      <dgm:spPr/>
      <dgm:t>
        <a:bodyPr/>
        <a:lstStyle/>
        <a:p>
          <a:r>
            <a:rPr lang="en-CA"/>
            <a:t>Reserved for BMF-predominant presentations as can potentially cure AA or MDS and PNH</a:t>
          </a:r>
        </a:p>
      </dgm:t>
    </dgm:pt>
    <dgm:pt modelId="{DB98509F-2F9E-1E40-9B15-3B2B44A0D910}" type="parTrans" cxnId="{E697E7D7-CE83-6640-8CED-510C50152673}">
      <dgm:prSet/>
      <dgm:spPr/>
      <dgm:t>
        <a:bodyPr/>
        <a:lstStyle/>
        <a:p>
          <a:endParaRPr lang="en-US"/>
        </a:p>
      </dgm:t>
    </dgm:pt>
    <dgm:pt modelId="{E465EA5B-0ED8-A34E-904E-4A4EF25AE785}" type="sibTrans" cxnId="{E697E7D7-CE83-6640-8CED-510C50152673}">
      <dgm:prSet/>
      <dgm:spPr/>
      <dgm:t>
        <a:bodyPr/>
        <a:lstStyle/>
        <a:p>
          <a:endParaRPr lang="en-US"/>
        </a:p>
      </dgm:t>
    </dgm:pt>
    <dgm:pt modelId="{6466179A-AD5B-3641-BB50-1CE2F45D055B}">
      <dgm:prSet/>
      <dgm:spPr/>
      <dgm:t>
        <a:bodyPr/>
        <a:lstStyle/>
        <a:p>
          <a:r>
            <a:rPr lang="en-CA" b="1"/>
            <a:t>Almost never employed for classical PNH due to high morbidity and mortality and good efficacy and tolerance of anti-complement therapy</a:t>
          </a:r>
          <a:endParaRPr lang="en-CA"/>
        </a:p>
      </dgm:t>
    </dgm:pt>
    <dgm:pt modelId="{B96B13B9-B381-AB44-8AC0-7061A0114748}" type="parTrans" cxnId="{5D257EDA-6B8D-8C4F-8285-06F7166BABEA}">
      <dgm:prSet/>
      <dgm:spPr/>
      <dgm:t>
        <a:bodyPr/>
        <a:lstStyle/>
        <a:p>
          <a:endParaRPr lang="en-US"/>
        </a:p>
      </dgm:t>
    </dgm:pt>
    <dgm:pt modelId="{408D16B6-6092-DA4B-9ECC-4C3556F2DF67}" type="sibTrans" cxnId="{5D257EDA-6B8D-8C4F-8285-06F7166BABEA}">
      <dgm:prSet/>
      <dgm:spPr/>
      <dgm:t>
        <a:bodyPr/>
        <a:lstStyle/>
        <a:p>
          <a:endParaRPr lang="en-US"/>
        </a:p>
      </dgm:t>
    </dgm:pt>
    <dgm:pt modelId="{A62B53AC-77CF-A245-A78F-D1370B6F726F}">
      <dgm:prSet/>
      <dgm:spPr/>
      <dgm:t>
        <a:bodyPr/>
        <a:lstStyle/>
        <a:p>
          <a:r>
            <a:rPr lang="en-CA" dirty="0"/>
            <a:t>Hematinic support (</a:t>
          </a:r>
          <a:r>
            <a:rPr lang="en-CA" dirty="0" err="1"/>
            <a:t>folate</a:t>
          </a:r>
          <a:r>
            <a:rPr lang="en-CA" dirty="0"/>
            <a:t>, iron)</a:t>
          </a:r>
        </a:p>
      </dgm:t>
    </dgm:pt>
    <dgm:pt modelId="{BA150AD4-2E9E-1F47-8E71-FF39C5AF91AD}" type="sibTrans" cxnId="{ECE18D33-A539-E24E-A099-51219470FC50}">
      <dgm:prSet/>
      <dgm:spPr/>
      <dgm:t>
        <a:bodyPr/>
        <a:lstStyle/>
        <a:p>
          <a:endParaRPr lang="en-US"/>
        </a:p>
      </dgm:t>
    </dgm:pt>
    <dgm:pt modelId="{BFE68C21-725E-7542-8CA1-00E758705198}" type="parTrans" cxnId="{ECE18D33-A539-E24E-A099-51219470FC50}">
      <dgm:prSet/>
      <dgm:spPr/>
      <dgm:t>
        <a:bodyPr/>
        <a:lstStyle/>
        <a:p>
          <a:endParaRPr lang="en-US"/>
        </a:p>
      </dgm:t>
    </dgm:pt>
    <dgm:pt modelId="{CF6E0757-D6C5-2248-8852-1C1BE90B7401}" type="pres">
      <dgm:prSet presAssocID="{C4B7B348-7FBC-C94D-850D-95B7DF82E4D8}" presName="linear" presStyleCnt="0">
        <dgm:presLayoutVars>
          <dgm:animLvl val="lvl"/>
          <dgm:resizeHandles val="exact"/>
        </dgm:presLayoutVars>
      </dgm:prSet>
      <dgm:spPr/>
      <dgm:t>
        <a:bodyPr/>
        <a:lstStyle/>
        <a:p>
          <a:endParaRPr lang="en-US"/>
        </a:p>
      </dgm:t>
    </dgm:pt>
    <dgm:pt modelId="{68E5B4E8-9A99-7540-B642-121659F26553}" type="pres">
      <dgm:prSet presAssocID="{65CE3B29-3CDB-CC4C-9E73-C88F61BA0200}" presName="parentText" presStyleLbl="node1" presStyleIdx="0" presStyleCnt="3">
        <dgm:presLayoutVars>
          <dgm:chMax val="0"/>
          <dgm:bulletEnabled val="1"/>
        </dgm:presLayoutVars>
      </dgm:prSet>
      <dgm:spPr/>
      <dgm:t>
        <a:bodyPr/>
        <a:lstStyle/>
        <a:p>
          <a:endParaRPr lang="en-US"/>
        </a:p>
      </dgm:t>
    </dgm:pt>
    <dgm:pt modelId="{570CBBA4-8885-654A-9121-AE22B090EF44}" type="pres">
      <dgm:prSet presAssocID="{65CE3B29-3CDB-CC4C-9E73-C88F61BA0200}" presName="childText" presStyleLbl="revTx" presStyleIdx="0" presStyleCnt="3">
        <dgm:presLayoutVars>
          <dgm:bulletEnabled val="1"/>
        </dgm:presLayoutVars>
      </dgm:prSet>
      <dgm:spPr/>
      <dgm:t>
        <a:bodyPr/>
        <a:lstStyle/>
        <a:p>
          <a:endParaRPr lang="en-US"/>
        </a:p>
      </dgm:t>
    </dgm:pt>
    <dgm:pt modelId="{1253ACF8-897F-124C-B5BE-905444634427}" type="pres">
      <dgm:prSet presAssocID="{F4878DFA-311A-5444-854D-421DB84C622D}" presName="parentText" presStyleLbl="node1" presStyleIdx="1" presStyleCnt="3">
        <dgm:presLayoutVars>
          <dgm:chMax val="0"/>
          <dgm:bulletEnabled val="1"/>
        </dgm:presLayoutVars>
      </dgm:prSet>
      <dgm:spPr/>
      <dgm:t>
        <a:bodyPr/>
        <a:lstStyle/>
        <a:p>
          <a:endParaRPr lang="en-US"/>
        </a:p>
      </dgm:t>
    </dgm:pt>
    <dgm:pt modelId="{24CC18A3-8DDC-3F48-9408-1215C362EF18}" type="pres">
      <dgm:prSet presAssocID="{F4878DFA-311A-5444-854D-421DB84C622D}" presName="childText" presStyleLbl="revTx" presStyleIdx="1" presStyleCnt="3">
        <dgm:presLayoutVars>
          <dgm:bulletEnabled val="1"/>
        </dgm:presLayoutVars>
      </dgm:prSet>
      <dgm:spPr/>
      <dgm:t>
        <a:bodyPr/>
        <a:lstStyle/>
        <a:p>
          <a:endParaRPr lang="en-US"/>
        </a:p>
      </dgm:t>
    </dgm:pt>
    <dgm:pt modelId="{4435FFB2-47B1-714D-A392-9EE7ABD73666}" type="pres">
      <dgm:prSet presAssocID="{9FE64D35-0251-DA40-B14C-D57272D8CA7A}" presName="parentText" presStyleLbl="node1" presStyleIdx="2" presStyleCnt="3">
        <dgm:presLayoutVars>
          <dgm:chMax val="0"/>
          <dgm:bulletEnabled val="1"/>
        </dgm:presLayoutVars>
      </dgm:prSet>
      <dgm:spPr/>
      <dgm:t>
        <a:bodyPr/>
        <a:lstStyle/>
        <a:p>
          <a:endParaRPr lang="en-US"/>
        </a:p>
      </dgm:t>
    </dgm:pt>
    <dgm:pt modelId="{4C4CD250-B54A-4C4F-8C60-2D962BF818BE}" type="pres">
      <dgm:prSet presAssocID="{9FE64D35-0251-DA40-B14C-D57272D8CA7A}" presName="childText" presStyleLbl="revTx" presStyleIdx="2" presStyleCnt="3">
        <dgm:presLayoutVars>
          <dgm:bulletEnabled val="1"/>
        </dgm:presLayoutVars>
      </dgm:prSet>
      <dgm:spPr/>
      <dgm:t>
        <a:bodyPr/>
        <a:lstStyle/>
        <a:p>
          <a:endParaRPr lang="en-US"/>
        </a:p>
      </dgm:t>
    </dgm:pt>
  </dgm:ptLst>
  <dgm:cxnLst>
    <dgm:cxn modelId="{E697E7D7-CE83-6640-8CED-510C50152673}" srcId="{9FE64D35-0251-DA40-B14C-D57272D8CA7A}" destId="{3063C001-50E4-3F4A-A2F7-A74622926843}" srcOrd="1" destOrd="0" parTransId="{DB98509F-2F9E-1E40-9B15-3B2B44A0D910}" sibTransId="{E465EA5B-0ED8-A34E-904E-4A4EF25AE785}"/>
    <dgm:cxn modelId="{3AA305BC-8CDC-A445-A0F9-7C18AF15710C}" srcId="{9FE64D35-0251-DA40-B14C-D57272D8CA7A}" destId="{387A2D1A-B347-E14C-AFA2-9BB1BF649A2D}" srcOrd="0" destOrd="0" parTransId="{F1FC3972-379A-D045-91E9-3A762C147CF7}" sibTransId="{517A0B9C-D1F4-944B-8A33-63500636D361}"/>
    <dgm:cxn modelId="{A560DDE8-FB2E-4B4B-891C-FB5228C9C38E}" srcId="{C4B7B348-7FBC-C94D-850D-95B7DF82E4D8}" destId="{F4878DFA-311A-5444-854D-421DB84C622D}" srcOrd="1" destOrd="0" parTransId="{B5EF6335-A2A2-2245-9ABF-9BCB79CFA9B4}" sibTransId="{CA549512-14C7-C641-A853-4335DD51DF84}"/>
    <dgm:cxn modelId="{C6EB262A-7308-2646-9779-E15906635F78}" type="presOf" srcId="{6466179A-AD5B-3641-BB50-1CE2F45D055B}" destId="{4C4CD250-B54A-4C4F-8C60-2D962BF818BE}" srcOrd="0" destOrd="2" presId="urn:microsoft.com/office/officeart/2005/8/layout/vList2"/>
    <dgm:cxn modelId="{5D257EDA-6B8D-8C4F-8285-06F7166BABEA}" srcId="{9FE64D35-0251-DA40-B14C-D57272D8CA7A}" destId="{6466179A-AD5B-3641-BB50-1CE2F45D055B}" srcOrd="2" destOrd="0" parTransId="{B96B13B9-B381-AB44-8AC0-7061A0114748}" sibTransId="{408D16B6-6092-DA4B-9ECC-4C3556F2DF67}"/>
    <dgm:cxn modelId="{68AF894D-8D9C-D349-9FF1-8791C2C3AA60}" srcId="{F4878DFA-311A-5444-854D-421DB84C622D}" destId="{688AFC16-421A-6548-8CF6-945155B0EF01}" srcOrd="0" destOrd="0" parTransId="{F4474BA9-B345-FA40-94BB-80B4E7483B2C}" sibTransId="{735EA951-E20C-3240-9BB7-16742363D860}"/>
    <dgm:cxn modelId="{3F525774-47D8-7C43-88C7-9A6467C58D4F}" type="presOf" srcId="{9FE64D35-0251-DA40-B14C-D57272D8CA7A}" destId="{4435FFB2-47B1-714D-A392-9EE7ABD73666}" srcOrd="0" destOrd="0" presId="urn:microsoft.com/office/officeart/2005/8/layout/vList2"/>
    <dgm:cxn modelId="{84A22552-7E04-3247-B630-B8BE0934F7E7}" type="presOf" srcId="{C4B7B348-7FBC-C94D-850D-95B7DF82E4D8}" destId="{CF6E0757-D6C5-2248-8852-1C1BE90B7401}" srcOrd="0" destOrd="0" presId="urn:microsoft.com/office/officeart/2005/8/layout/vList2"/>
    <dgm:cxn modelId="{74051702-22EB-6D42-BDEF-335C69CE2BAA}" type="presOf" srcId="{F4878DFA-311A-5444-854D-421DB84C622D}" destId="{1253ACF8-897F-124C-B5BE-905444634427}" srcOrd="0" destOrd="0" presId="urn:microsoft.com/office/officeart/2005/8/layout/vList2"/>
    <dgm:cxn modelId="{177EF5FB-B537-2141-9AA4-BACAAF9B0096}" srcId="{65CE3B29-3CDB-CC4C-9E73-C88F61BA0200}" destId="{DF5E6F32-F484-D54A-A0B1-361A723B83AF}" srcOrd="0" destOrd="0" parTransId="{5072D068-E75A-4B41-8128-F1D8222C3750}" sibTransId="{D9F6D473-9EC8-0247-936C-83B9A7247B71}"/>
    <dgm:cxn modelId="{0E1CB174-830D-9141-BB9D-DFC58EFCB8EB}" srcId="{C4B7B348-7FBC-C94D-850D-95B7DF82E4D8}" destId="{9FE64D35-0251-DA40-B14C-D57272D8CA7A}" srcOrd="2" destOrd="0" parTransId="{39A660D0-8B0D-AC43-B086-1E78FFA35C8A}" sibTransId="{ECC5DDB5-26D0-C741-9A3A-F73504F1B4F0}"/>
    <dgm:cxn modelId="{C48666CD-C3C5-6B41-B2D1-3B3F815B1621}" srcId="{F4878DFA-311A-5444-854D-421DB84C622D}" destId="{178E1C18-BE94-0B46-BA57-86149F485876}" srcOrd="1" destOrd="0" parTransId="{A65F97F3-2023-C04C-924A-555D7839ED0D}" sibTransId="{F98DBBCF-FD3C-6E4C-97BA-7BC429AEC66E}"/>
    <dgm:cxn modelId="{2748ED3F-0B38-F74E-91F0-A804A4943F36}" type="presOf" srcId="{688AFC16-421A-6548-8CF6-945155B0EF01}" destId="{24CC18A3-8DDC-3F48-9408-1215C362EF18}" srcOrd="0" destOrd="0" presId="urn:microsoft.com/office/officeart/2005/8/layout/vList2"/>
    <dgm:cxn modelId="{60419EEF-172F-A641-A41E-C87FC7FBD0AB}" type="presOf" srcId="{0125C7BB-8127-D74F-A5DF-AF703D7B4227}" destId="{570CBBA4-8885-654A-9121-AE22B090EF44}" srcOrd="0" destOrd="2" presId="urn:microsoft.com/office/officeart/2005/8/layout/vList2"/>
    <dgm:cxn modelId="{2F94345A-B1F5-DD48-9486-1D193C8BE021}" type="presOf" srcId="{178E1C18-BE94-0B46-BA57-86149F485876}" destId="{24CC18A3-8DDC-3F48-9408-1215C362EF18}" srcOrd="0" destOrd="1" presId="urn:microsoft.com/office/officeart/2005/8/layout/vList2"/>
    <dgm:cxn modelId="{5B8DB6FB-68B9-BB43-900E-BFF2AE892BE3}" type="presOf" srcId="{65CE3B29-3CDB-CC4C-9E73-C88F61BA0200}" destId="{68E5B4E8-9A99-7540-B642-121659F26553}" srcOrd="0" destOrd="0" presId="urn:microsoft.com/office/officeart/2005/8/layout/vList2"/>
    <dgm:cxn modelId="{6D21149C-8CDD-CA4E-B8C4-128836D41FA6}" type="presOf" srcId="{3063C001-50E4-3F4A-A2F7-A74622926843}" destId="{4C4CD250-B54A-4C4F-8C60-2D962BF818BE}" srcOrd="0" destOrd="1" presId="urn:microsoft.com/office/officeart/2005/8/layout/vList2"/>
    <dgm:cxn modelId="{ECE18D33-A539-E24E-A099-51219470FC50}" srcId="{65CE3B29-3CDB-CC4C-9E73-C88F61BA0200}" destId="{A62B53AC-77CF-A245-A78F-D1370B6F726F}" srcOrd="1" destOrd="0" parTransId="{BFE68C21-725E-7542-8CA1-00E758705198}" sibTransId="{BA150AD4-2E9E-1F47-8E71-FF39C5AF91AD}"/>
    <dgm:cxn modelId="{9D79BF95-81CC-EF4D-8006-D548D2AB24A8}" type="presOf" srcId="{A62B53AC-77CF-A245-A78F-D1370B6F726F}" destId="{570CBBA4-8885-654A-9121-AE22B090EF44}" srcOrd="0" destOrd="1" presId="urn:microsoft.com/office/officeart/2005/8/layout/vList2"/>
    <dgm:cxn modelId="{CA9243BE-2798-3A4C-B594-9536D9BCE690}" srcId="{C4B7B348-7FBC-C94D-850D-95B7DF82E4D8}" destId="{65CE3B29-3CDB-CC4C-9E73-C88F61BA0200}" srcOrd="0" destOrd="0" parTransId="{2B52CCAC-0010-8B4E-A1BD-297955CD45BE}" sibTransId="{4909438E-923E-CE49-974F-0AF842A38E4A}"/>
    <dgm:cxn modelId="{1C8867F9-55AD-B747-9A2B-6E4873CF8705}" type="presOf" srcId="{387A2D1A-B347-E14C-AFA2-9BB1BF649A2D}" destId="{4C4CD250-B54A-4C4F-8C60-2D962BF818BE}" srcOrd="0" destOrd="0" presId="urn:microsoft.com/office/officeart/2005/8/layout/vList2"/>
    <dgm:cxn modelId="{D1CEB238-CEAC-2542-BC4B-907D6C4886E8}" srcId="{65CE3B29-3CDB-CC4C-9E73-C88F61BA0200}" destId="{0125C7BB-8127-D74F-A5DF-AF703D7B4227}" srcOrd="2" destOrd="0" parTransId="{C0B1611D-4271-5549-8C2E-F203871611B5}" sibTransId="{C0B3E904-EB2F-DE46-A5C5-7D5E76661F69}"/>
    <dgm:cxn modelId="{6E317881-93A2-5048-BE7F-6D09C7141A7C}" type="presOf" srcId="{DF5E6F32-F484-D54A-A0B1-361A723B83AF}" destId="{570CBBA4-8885-654A-9121-AE22B090EF44}" srcOrd="0" destOrd="0" presId="urn:microsoft.com/office/officeart/2005/8/layout/vList2"/>
    <dgm:cxn modelId="{0C8573DB-AFD3-8E41-BDF0-75CCB2B34682}" type="presParOf" srcId="{CF6E0757-D6C5-2248-8852-1C1BE90B7401}" destId="{68E5B4E8-9A99-7540-B642-121659F26553}" srcOrd="0" destOrd="0" presId="urn:microsoft.com/office/officeart/2005/8/layout/vList2"/>
    <dgm:cxn modelId="{28A00B7B-4890-EA44-887C-C2A7AD64DA8A}" type="presParOf" srcId="{CF6E0757-D6C5-2248-8852-1C1BE90B7401}" destId="{570CBBA4-8885-654A-9121-AE22B090EF44}" srcOrd="1" destOrd="0" presId="urn:microsoft.com/office/officeart/2005/8/layout/vList2"/>
    <dgm:cxn modelId="{A6C3F2A8-F448-D046-A75B-A20485378C36}" type="presParOf" srcId="{CF6E0757-D6C5-2248-8852-1C1BE90B7401}" destId="{1253ACF8-897F-124C-B5BE-905444634427}" srcOrd="2" destOrd="0" presId="urn:microsoft.com/office/officeart/2005/8/layout/vList2"/>
    <dgm:cxn modelId="{0D8B2282-1EF1-3B4B-8799-DCFA3E27FAC8}" type="presParOf" srcId="{CF6E0757-D6C5-2248-8852-1C1BE90B7401}" destId="{24CC18A3-8DDC-3F48-9408-1215C362EF18}" srcOrd="3" destOrd="0" presId="urn:microsoft.com/office/officeart/2005/8/layout/vList2"/>
    <dgm:cxn modelId="{45DE95CB-29C6-C141-BAFB-8F2CE03D525B}" type="presParOf" srcId="{CF6E0757-D6C5-2248-8852-1C1BE90B7401}" destId="{4435FFB2-47B1-714D-A392-9EE7ABD73666}" srcOrd="4" destOrd="0" presId="urn:microsoft.com/office/officeart/2005/8/layout/vList2"/>
    <dgm:cxn modelId="{23FA9E76-16AD-7047-939B-C37906FA14B3}" type="presParOf" srcId="{CF6E0757-D6C5-2248-8852-1C1BE90B7401}" destId="{4C4CD250-B54A-4C4F-8C60-2D962BF818B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5B4E8-9A99-7540-B642-121659F26553}">
      <dsp:nvSpPr>
        <dsp:cNvPr id="0" name=""/>
        <dsp:cNvSpPr/>
      </dsp:nvSpPr>
      <dsp:spPr>
        <a:xfrm>
          <a:off x="0" y="103351"/>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dirty="0" smtClean="0"/>
            <a:t>Supportive care</a:t>
          </a:r>
          <a:endParaRPr lang="en-CA" sz="2200" kern="1200" dirty="0"/>
        </a:p>
      </dsp:txBody>
      <dsp:txXfrm>
        <a:off x="25759" y="129110"/>
        <a:ext cx="10464082" cy="476152"/>
      </dsp:txXfrm>
    </dsp:sp>
    <dsp:sp modelId="{570CBBA4-8885-654A-9121-AE22B090EF44}">
      <dsp:nvSpPr>
        <dsp:cNvPr id="0" name=""/>
        <dsp:cNvSpPr/>
      </dsp:nvSpPr>
      <dsp:spPr>
        <a:xfrm>
          <a:off x="0" y="631021"/>
          <a:ext cx="10515600" cy="86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dirty="0"/>
            <a:t>Transfusion </a:t>
          </a:r>
          <a:r>
            <a:rPr lang="en-CA" sz="1700" kern="1200" dirty="0" smtClean="0"/>
            <a:t>support- packed red blood cells</a:t>
          </a:r>
          <a:endParaRPr lang="en-CA" sz="1700" kern="1200" dirty="0"/>
        </a:p>
        <a:p>
          <a:pPr marL="171450" lvl="1" indent="-171450" algn="l" defTabSz="755650">
            <a:lnSpc>
              <a:spcPct val="90000"/>
            </a:lnSpc>
            <a:spcBef>
              <a:spcPct val="0"/>
            </a:spcBef>
            <a:spcAft>
              <a:spcPct val="20000"/>
            </a:spcAft>
            <a:buChar char="••"/>
          </a:pPr>
          <a:r>
            <a:rPr lang="en-CA" sz="1700" kern="1200" dirty="0"/>
            <a:t>Hematinic support (</a:t>
          </a:r>
          <a:r>
            <a:rPr lang="en-CA" sz="1700" kern="1200" dirty="0" err="1"/>
            <a:t>folate</a:t>
          </a:r>
          <a:r>
            <a:rPr lang="en-CA" sz="1700" kern="1200" dirty="0"/>
            <a:t>, iron)</a:t>
          </a:r>
        </a:p>
        <a:p>
          <a:pPr marL="171450" lvl="1" indent="-171450" algn="l" defTabSz="755650">
            <a:lnSpc>
              <a:spcPct val="90000"/>
            </a:lnSpc>
            <a:spcBef>
              <a:spcPct val="0"/>
            </a:spcBef>
            <a:spcAft>
              <a:spcPct val="20000"/>
            </a:spcAft>
            <a:buChar char="••"/>
          </a:pPr>
          <a:r>
            <a:rPr lang="en-CA" sz="1700" kern="1200"/>
            <a:t>Analgesia for abdominal pain or esophageal spasm</a:t>
          </a:r>
        </a:p>
      </dsp:txBody>
      <dsp:txXfrm>
        <a:off x="0" y="631021"/>
        <a:ext cx="10515600" cy="865260"/>
      </dsp:txXfrm>
    </dsp:sp>
    <dsp:sp modelId="{1253ACF8-897F-124C-B5BE-905444634427}">
      <dsp:nvSpPr>
        <dsp:cNvPr id="0" name=""/>
        <dsp:cNvSpPr/>
      </dsp:nvSpPr>
      <dsp:spPr>
        <a:xfrm>
          <a:off x="0" y="1496281"/>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a:t>Thrombosis</a:t>
          </a:r>
        </a:p>
      </dsp:txBody>
      <dsp:txXfrm>
        <a:off x="25759" y="1522040"/>
        <a:ext cx="10464082" cy="476152"/>
      </dsp:txXfrm>
    </dsp:sp>
    <dsp:sp modelId="{24CC18A3-8DDC-3F48-9408-1215C362EF18}">
      <dsp:nvSpPr>
        <dsp:cNvPr id="0" name=""/>
        <dsp:cNvSpPr/>
      </dsp:nvSpPr>
      <dsp:spPr>
        <a:xfrm>
          <a:off x="0" y="2023951"/>
          <a:ext cx="10515600"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a:t>Primary prophylaxis if unable/delay to start complement inhibitor</a:t>
          </a:r>
        </a:p>
        <a:p>
          <a:pPr marL="171450" lvl="1" indent="-171450" algn="l" defTabSz="755650">
            <a:lnSpc>
              <a:spcPct val="90000"/>
            </a:lnSpc>
            <a:spcBef>
              <a:spcPct val="0"/>
            </a:spcBef>
            <a:spcAft>
              <a:spcPct val="20000"/>
            </a:spcAft>
            <a:buChar char="••"/>
          </a:pPr>
          <a:r>
            <a:rPr lang="en-CA" sz="1700" kern="1200"/>
            <a:t>Therapeutic anticoagulation if history of thrombosis (DOAC, warfarin or heparin)</a:t>
          </a:r>
        </a:p>
      </dsp:txBody>
      <dsp:txXfrm>
        <a:off x="0" y="2023951"/>
        <a:ext cx="10515600" cy="580635"/>
      </dsp:txXfrm>
    </dsp:sp>
    <dsp:sp modelId="{4435FFB2-47B1-714D-A392-9EE7ABD73666}">
      <dsp:nvSpPr>
        <dsp:cNvPr id="0" name=""/>
        <dsp:cNvSpPr/>
      </dsp:nvSpPr>
      <dsp:spPr>
        <a:xfrm>
          <a:off x="0" y="2604586"/>
          <a:ext cx="105156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CA" sz="2200" kern="1200"/>
            <a:t>Allogeneic stem cell transplant</a:t>
          </a:r>
        </a:p>
      </dsp:txBody>
      <dsp:txXfrm>
        <a:off x="25759" y="2630345"/>
        <a:ext cx="10464082" cy="476152"/>
      </dsp:txXfrm>
    </dsp:sp>
    <dsp:sp modelId="{4C4CD250-B54A-4C4F-8C60-2D962BF818BE}">
      <dsp:nvSpPr>
        <dsp:cNvPr id="0" name=""/>
        <dsp:cNvSpPr/>
      </dsp:nvSpPr>
      <dsp:spPr>
        <a:xfrm>
          <a:off x="0" y="3132256"/>
          <a:ext cx="1051560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CA" sz="1700" kern="1200"/>
            <a:t>Potential to cure PNH</a:t>
          </a:r>
        </a:p>
        <a:p>
          <a:pPr marL="171450" lvl="1" indent="-171450" algn="l" defTabSz="755650">
            <a:lnSpc>
              <a:spcPct val="90000"/>
            </a:lnSpc>
            <a:spcBef>
              <a:spcPct val="0"/>
            </a:spcBef>
            <a:spcAft>
              <a:spcPct val="20000"/>
            </a:spcAft>
            <a:buChar char="••"/>
          </a:pPr>
          <a:r>
            <a:rPr lang="en-CA" sz="1700" kern="1200"/>
            <a:t>Reserved for BMF-predominant presentations as can potentially cure AA or MDS and PNH</a:t>
          </a:r>
        </a:p>
        <a:p>
          <a:pPr marL="171450" lvl="1" indent="-171450" algn="l" defTabSz="755650">
            <a:lnSpc>
              <a:spcPct val="90000"/>
            </a:lnSpc>
            <a:spcBef>
              <a:spcPct val="0"/>
            </a:spcBef>
            <a:spcAft>
              <a:spcPct val="20000"/>
            </a:spcAft>
            <a:buChar char="••"/>
          </a:pPr>
          <a:r>
            <a:rPr lang="en-CA" sz="1700" b="1" kern="1200"/>
            <a:t>Almost never employed for classical PNH due to high morbidity and mortality and good efficacy and tolerance of anti-complement therapy</a:t>
          </a:r>
          <a:endParaRPr lang="en-CA" sz="1700" kern="1200"/>
        </a:p>
      </dsp:txBody>
      <dsp:txXfrm>
        <a:off x="0" y="3132256"/>
        <a:ext cx="10515600" cy="11157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0C90E-2ACF-6B4C-8163-56722131E42B}" type="datetimeFigureOut">
              <a:rPr lang="en-US" smtClean="0"/>
              <a:t>24-06-11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8938B-17F7-914C-BE69-CCED15FB8F23}" type="slidenum">
              <a:rPr lang="en-US" smtClean="0"/>
              <a:t>‹#›</a:t>
            </a:fld>
            <a:endParaRPr lang="en-US"/>
          </a:p>
        </p:txBody>
      </p:sp>
    </p:spTree>
    <p:extLst>
      <p:ext uri="{BB962C8B-B14F-4D97-AF65-F5344CB8AC3E}">
        <p14:creationId xmlns:p14="http://schemas.microsoft.com/office/powerpoint/2010/main" val="248758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The Blood Project</a:t>
            </a:r>
          </a:p>
        </p:txBody>
      </p:sp>
      <p:sp>
        <p:nvSpPr>
          <p:cNvPr id="4" name="Slide Number Placeholder 3"/>
          <p:cNvSpPr>
            <a:spLocks noGrp="1"/>
          </p:cNvSpPr>
          <p:nvPr>
            <p:ph type="sldNum" sz="quarter" idx="5"/>
          </p:nvPr>
        </p:nvSpPr>
        <p:spPr/>
        <p:txBody>
          <a:bodyPr/>
          <a:lstStyle/>
          <a:p>
            <a:fld id="{CFC8938B-17F7-914C-BE69-CCED15FB8F23}" type="slidenum">
              <a:rPr lang="en-US" smtClean="0"/>
              <a:t>7</a:t>
            </a:fld>
            <a:endParaRPr lang="en-US"/>
          </a:p>
        </p:txBody>
      </p:sp>
    </p:spTree>
    <p:extLst>
      <p:ext uri="{BB962C8B-B14F-4D97-AF65-F5344CB8AC3E}">
        <p14:creationId xmlns:p14="http://schemas.microsoft.com/office/powerpoint/2010/main" val="384124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8938B-17F7-914C-BE69-CCED15FB8F23}" type="slidenum">
              <a:rPr lang="en-US" smtClean="0"/>
              <a:t>16</a:t>
            </a:fld>
            <a:endParaRPr lang="en-US"/>
          </a:p>
        </p:txBody>
      </p:sp>
    </p:spTree>
    <p:extLst>
      <p:ext uri="{BB962C8B-B14F-4D97-AF65-F5344CB8AC3E}">
        <p14:creationId xmlns:p14="http://schemas.microsoft.com/office/powerpoint/2010/main" val="343043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C8938B-17F7-914C-BE69-CCED15FB8F23}" type="slidenum">
              <a:rPr lang="en-US" smtClean="0"/>
              <a:t>29</a:t>
            </a:fld>
            <a:endParaRPr lang="en-US"/>
          </a:p>
        </p:txBody>
      </p:sp>
    </p:spTree>
    <p:extLst>
      <p:ext uri="{BB962C8B-B14F-4D97-AF65-F5344CB8AC3E}">
        <p14:creationId xmlns:p14="http://schemas.microsoft.com/office/powerpoint/2010/main" val="79808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C7EFA-C9FE-E646-928E-1FABC7040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28937D-6DA6-434B-A146-E8D3C6D48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542DF4F-1143-AA4E-B645-50220AF371AA}"/>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C75D07D7-75DC-B04B-BC0E-E7EFB700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A6872C-F41D-8F44-8BB6-6535F15088C0}"/>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235024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42263-77C6-814A-985F-5EB0A3B23C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BFF3CCE-47A2-8F4C-A2DE-1EF5540177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6C0684-0877-084F-90A8-22EBB6C1DA34}"/>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8D1B6BE9-AAF0-5848-A09D-28DD43F33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0AF201-9019-0C43-A36D-11D0139E73E0}"/>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13957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75D8ABC-8D48-BB4B-B49E-9C819B0752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3BE5A51-B973-6147-BD0C-EC48717CCB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7928AC-48B0-CE43-946B-B8575AE6619F}"/>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49A365B3-F754-1F4C-916B-265F52D13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AE5C08-9150-BC4A-8BD2-363EE13D93BB}"/>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419737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6CFA7-FE69-1D45-B083-2004243B9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D935FF-BF59-4247-A8A8-38E50D317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AA7DCD-A22E-2243-8A7E-6E0EB887EEE3}"/>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05063A7C-5B25-F84E-9245-76E2D483D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3C9379-BFA5-7241-805F-7ACCFFE8EBBC}"/>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210521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21A72-15E5-9D41-B2D5-082AB694B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8C8C900-C579-9643-8123-3D0C941DA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B35E0A7-D767-7F4B-B2E1-680A12AA145B}"/>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E64A3475-BA2A-1040-80E4-AE03784BA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BF06B0-C9B4-794F-AB42-2EC86B40DC25}"/>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163438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31398-16A0-974B-B670-005F1B799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C913DC-1335-6E44-893A-573D6220E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6474C69-E150-AC49-A78E-63A310C368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AA0145D-73A4-2F4C-8CCE-D3449CE8557A}"/>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6" name="Footer Placeholder 5">
            <a:extLst>
              <a:ext uri="{FF2B5EF4-FFF2-40B4-BE49-F238E27FC236}">
                <a16:creationId xmlns:a16="http://schemas.microsoft.com/office/drawing/2014/main" xmlns="" id="{3CA30185-1685-3E40-A66A-C2FD9E4EA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0BA1AF-D5F0-E44A-BB35-21AADF81AA72}"/>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87487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89F94-8243-CA46-923A-6599D3D3ED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930868-E7A6-BC47-8FA2-8768B6B5E3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C4F855-911F-F444-AADC-F102699DB5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AE088B-C270-0C4F-8072-FE9C0CBF91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1F2C2DE-CA31-2E42-A71D-AF00D5292E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B9364DA-64AD-9A46-B16F-A6AD0859CF45}"/>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8" name="Footer Placeholder 7">
            <a:extLst>
              <a:ext uri="{FF2B5EF4-FFF2-40B4-BE49-F238E27FC236}">
                <a16:creationId xmlns:a16="http://schemas.microsoft.com/office/drawing/2014/main" xmlns="" id="{5BD949E4-9C9A-3845-A788-B2112BBF9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84F2636-D52D-1E47-814B-A382A6784747}"/>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281639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40ECF7-0A4C-2742-ADC8-31F9C4E3F0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6770491-2C79-A44F-8FE4-E65A02F1722E}"/>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4" name="Footer Placeholder 3">
            <a:extLst>
              <a:ext uri="{FF2B5EF4-FFF2-40B4-BE49-F238E27FC236}">
                <a16:creationId xmlns:a16="http://schemas.microsoft.com/office/drawing/2014/main" xmlns="" id="{B0132569-C7D1-E848-96EF-E75CC08F1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BC024B1-4D80-A24D-A12F-A416A38CE21E}"/>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91234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5F3D78-63A3-AF4B-A92F-951A9948C8DB}"/>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3" name="Footer Placeholder 2">
            <a:extLst>
              <a:ext uri="{FF2B5EF4-FFF2-40B4-BE49-F238E27FC236}">
                <a16:creationId xmlns:a16="http://schemas.microsoft.com/office/drawing/2014/main" xmlns="" id="{11F96F16-2A47-1B4B-8E88-E39200B42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F06C13-3DC8-ED4A-9803-57A5C8806334}"/>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43654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D1FA46-4177-E44E-95D1-18B657813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EF28678-A91E-724E-AFBC-874AA5698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EE94B79-8B6C-BE48-956C-4522F7013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21CEA0-5834-E74F-9CB1-AECBC890DDDC}"/>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6" name="Footer Placeholder 5">
            <a:extLst>
              <a:ext uri="{FF2B5EF4-FFF2-40B4-BE49-F238E27FC236}">
                <a16:creationId xmlns:a16="http://schemas.microsoft.com/office/drawing/2014/main" xmlns="" id="{72B12811-1E1F-DA45-AD25-EB5E5B279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A1C74C-CAD3-D54B-9589-1E41F668FC43}"/>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352775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64CD7-FF55-B544-99F9-76D89A3BE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1D34ED-45FF-F042-B946-0CD3E2FF4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EA344B6-21C4-CB42-8927-48D970F4C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7F2D9B-8392-F344-A16D-D09CB4B9E6BD}"/>
              </a:ext>
            </a:extLst>
          </p:cNvPr>
          <p:cNvSpPr>
            <a:spLocks noGrp="1"/>
          </p:cNvSpPr>
          <p:nvPr>
            <p:ph type="dt" sz="half" idx="10"/>
          </p:nvPr>
        </p:nvSpPr>
        <p:spPr/>
        <p:txBody>
          <a:bodyPr/>
          <a:lstStyle/>
          <a:p>
            <a:fld id="{00621B8F-F686-A441-BDD5-05935B7121DE}" type="datetimeFigureOut">
              <a:rPr lang="en-US" smtClean="0"/>
              <a:t>24-06-11</a:t>
            </a:fld>
            <a:endParaRPr lang="en-US"/>
          </a:p>
        </p:txBody>
      </p:sp>
      <p:sp>
        <p:nvSpPr>
          <p:cNvPr id="6" name="Footer Placeholder 5">
            <a:extLst>
              <a:ext uri="{FF2B5EF4-FFF2-40B4-BE49-F238E27FC236}">
                <a16:creationId xmlns:a16="http://schemas.microsoft.com/office/drawing/2014/main" xmlns="" id="{ADEE47D1-CD5F-7A40-B505-567DDC83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0D6C63-64B1-FA4B-B3A4-CC497EE41355}"/>
              </a:ext>
            </a:extLst>
          </p:cNvPr>
          <p:cNvSpPr>
            <a:spLocks noGrp="1"/>
          </p:cNvSpPr>
          <p:nvPr>
            <p:ph type="sldNum" sz="quarter" idx="12"/>
          </p:nvPr>
        </p:nvSpPr>
        <p:spPr/>
        <p:txBody>
          <a:bodyPr/>
          <a:lstStyle/>
          <a:p>
            <a:fld id="{D17214AD-26A9-654E-B335-E623898E458A}" type="slidenum">
              <a:rPr lang="en-US" smtClean="0"/>
              <a:t>‹#›</a:t>
            </a:fld>
            <a:endParaRPr lang="en-US"/>
          </a:p>
        </p:txBody>
      </p:sp>
    </p:spTree>
    <p:extLst>
      <p:ext uri="{BB962C8B-B14F-4D97-AF65-F5344CB8AC3E}">
        <p14:creationId xmlns:p14="http://schemas.microsoft.com/office/powerpoint/2010/main" val="2342962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DD73D1-DD17-8A4C-9374-146EEEE52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C84C5DF-EFB5-A94E-824C-580E0BA76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687B97-ED78-7647-8F67-38A6FE99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21B8F-F686-A441-BDD5-05935B7121DE}" type="datetimeFigureOut">
              <a:rPr lang="en-US" smtClean="0"/>
              <a:t>24-06-11</a:t>
            </a:fld>
            <a:endParaRPr lang="en-US"/>
          </a:p>
        </p:txBody>
      </p:sp>
      <p:sp>
        <p:nvSpPr>
          <p:cNvPr id="5" name="Footer Placeholder 4">
            <a:extLst>
              <a:ext uri="{FF2B5EF4-FFF2-40B4-BE49-F238E27FC236}">
                <a16:creationId xmlns:a16="http://schemas.microsoft.com/office/drawing/2014/main" xmlns="" id="{F203DD71-9CE9-C142-B8AC-F09A365D0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E0C2C84-D145-CC42-88F0-25CD0184E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214AD-26A9-654E-B335-E623898E458A}" type="slidenum">
              <a:rPr lang="en-US" smtClean="0"/>
              <a:t>‹#›</a:t>
            </a:fld>
            <a:endParaRPr lang="en-US"/>
          </a:p>
        </p:txBody>
      </p:sp>
    </p:spTree>
    <p:extLst>
      <p:ext uri="{BB962C8B-B14F-4D97-AF65-F5344CB8AC3E}">
        <p14:creationId xmlns:p14="http://schemas.microsoft.com/office/powerpoint/2010/main" val="381864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EFDA0-EF6A-D148-93C6-EC9062F8C38A}"/>
              </a:ext>
            </a:extLst>
          </p:cNvPr>
          <p:cNvSpPr>
            <a:spLocks noGrp="1"/>
          </p:cNvSpPr>
          <p:nvPr>
            <p:ph type="ctrTitle"/>
          </p:nvPr>
        </p:nvSpPr>
        <p:spPr/>
        <p:txBody>
          <a:bodyPr/>
          <a:lstStyle/>
          <a:p>
            <a:r>
              <a:rPr lang="en-US" dirty="0"/>
              <a:t>Paroxysmal Nocturnal Hemoglobinuria (PNH)</a:t>
            </a:r>
          </a:p>
        </p:txBody>
      </p:sp>
      <p:sp>
        <p:nvSpPr>
          <p:cNvPr id="3" name="Subtitle 2">
            <a:extLst>
              <a:ext uri="{FF2B5EF4-FFF2-40B4-BE49-F238E27FC236}">
                <a16:creationId xmlns:a16="http://schemas.microsoft.com/office/drawing/2014/main" xmlns="" id="{D0BD3830-01B5-1745-94C0-C2A1B640BA7B}"/>
              </a:ext>
            </a:extLst>
          </p:cNvPr>
          <p:cNvSpPr>
            <a:spLocks noGrp="1"/>
          </p:cNvSpPr>
          <p:nvPr>
            <p:ph type="subTitle" idx="1"/>
          </p:nvPr>
        </p:nvSpPr>
        <p:spPr/>
        <p:txBody>
          <a:bodyPr>
            <a:normAutofit lnSpcReduction="10000"/>
          </a:bodyPr>
          <a:lstStyle/>
          <a:p>
            <a:r>
              <a:rPr lang="en-US" dirty="0"/>
              <a:t>Case Author: Monika Oliver, BSc MD FRCPC. University of Alberta, Division of Hematology</a:t>
            </a:r>
          </a:p>
          <a:p>
            <a:endParaRPr lang="en-US" dirty="0"/>
          </a:p>
          <a:p>
            <a:r>
              <a:rPr lang="en-US" dirty="0"/>
              <a:t>Editors:  James Kennedy, Nicola Goldberg</a:t>
            </a:r>
          </a:p>
          <a:p>
            <a:endParaRPr lang="en-US" dirty="0"/>
          </a:p>
          <a:p>
            <a:endParaRPr lang="en-US" dirty="0"/>
          </a:p>
        </p:txBody>
      </p:sp>
    </p:spTree>
    <p:extLst>
      <p:ext uri="{BB962C8B-B14F-4D97-AF65-F5344CB8AC3E}">
        <p14:creationId xmlns:p14="http://schemas.microsoft.com/office/powerpoint/2010/main" val="15483067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1544E54-C23D-464D-8356-70B4BA5A77E1}"/>
              </a:ext>
            </a:extLst>
          </p:cNvPr>
          <p:cNvSpPr>
            <a:spLocks noGrp="1"/>
          </p:cNvSpPr>
          <p:nvPr>
            <p:ph type="title"/>
          </p:nvPr>
        </p:nvSpPr>
        <p:spPr/>
        <p:txBody>
          <a:bodyPr/>
          <a:lstStyle/>
          <a:p>
            <a:r>
              <a:rPr lang="en-US" dirty="0"/>
              <a:t>QUESTION 2</a:t>
            </a:r>
          </a:p>
        </p:txBody>
      </p:sp>
      <p:sp>
        <p:nvSpPr>
          <p:cNvPr id="7" name="Text Placeholder 6">
            <a:extLst>
              <a:ext uri="{FF2B5EF4-FFF2-40B4-BE49-F238E27FC236}">
                <a16:creationId xmlns:a16="http://schemas.microsoft.com/office/drawing/2014/main" xmlns="" id="{5B0F4A6C-E631-1046-AA33-D3A66182F91C}"/>
              </a:ext>
            </a:extLst>
          </p:cNvPr>
          <p:cNvSpPr>
            <a:spLocks noGrp="1"/>
          </p:cNvSpPr>
          <p:nvPr>
            <p:ph type="body" idx="1"/>
          </p:nvPr>
        </p:nvSpPr>
        <p:spPr/>
        <p:txBody>
          <a:bodyPr/>
          <a:lstStyle/>
          <a:p>
            <a:r>
              <a:rPr lang="en-US" dirty="0"/>
              <a:t>What is your differential diagnosis at this time for the patients DAT negative hemolysis? What laboratory testing do you request to confirm your suspected diagnosis?</a:t>
            </a:r>
          </a:p>
        </p:txBody>
      </p:sp>
    </p:spTree>
    <p:extLst>
      <p:ext uri="{BB962C8B-B14F-4D97-AF65-F5344CB8AC3E}">
        <p14:creationId xmlns:p14="http://schemas.microsoft.com/office/powerpoint/2010/main" val="14996610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1128"/>
          <a:stretch/>
        </p:blipFill>
        <p:spPr>
          <a:xfrm>
            <a:off x="1402893" y="68644"/>
            <a:ext cx="9306674" cy="6581299"/>
          </a:xfrm>
          <a:prstGeom prst="rect">
            <a:avLst/>
          </a:prstGeom>
        </p:spPr>
      </p:pic>
      <p:sp>
        <p:nvSpPr>
          <p:cNvPr id="3" name="Right Arrow 2"/>
          <p:cNvSpPr/>
          <p:nvPr/>
        </p:nvSpPr>
        <p:spPr>
          <a:xfrm rot="18820683">
            <a:off x="1591791" y="5115942"/>
            <a:ext cx="652592" cy="335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548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037E4E-EE20-1A4D-83EA-6966B5F7F718}"/>
              </a:ext>
            </a:extLst>
          </p:cNvPr>
          <p:cNvSpPr>
            <a:spLocks noGrp="1"/>
          </p:cNvSpPr>
          <p:nvPr>
            <p:ph type="title"/>
          </p:nvPr>
        </p:nvSpPr>
        <p:spPr/>
        <p:txBody>
          <a:bodyPr/>
          <a:lstStyle/>
          <a:p>
            <a:r>
              <a:rPr lang="en-US" dirty="0"/>
              <a:t>QUESTION </a:t>
            </a:r>
            <a:r>
              <a:rPr lang="en-US" dirty="0" smtClean="0"/>
              <a:t>3a:</a:t>
            </a:r>
            <a:endParaRPr lang="en-US" dirty="0"/>
          </a:p>
        </p:txBody>
      </p:sp>
      <p:sp>
        <p:nvSpPr>
          <p:cNvPr id="5" name="Text Placeholder 4">
            <a:extLst>
              <a:ext uri="{FF2B5EF4-FFF2-40B4-BE49-F238E27FC236}">
                <a16:creationId xmlns:a16="http://schemas.microsoft.com/office/drawing/2014/main" xmlns="" id="{B6F3E22D-5100-754E-BD43-7620B3EB66A9}"/>
              </a:ext>
            </a:extLst>
          </p:cNvPr>
          <p:cNvSpPr>
            <a:spLocks noGrp="1"/>
          </p:cNvSpPr>
          <p:nvPr>
            <p:ph type="body" idx="1"/>
          </p:nvPr>
        </p:nvSpPr>
        <p:spPr/>
        <p:txBody>
          <a:bodyPr/>
          <a:lstStyle/>
          <a:p>
            <a:r>
              <a:rPr lang="en-US" dirty="0"/>
              <a:t>What is Paroxysmal Nocturnal Hemoglobinuria (PNH)?  Please review the pathophysiology including the two most important glycosylphosphatidylinositol (GPI)-anchored complement proteins involved in the disease. What single test confirms the diagnosis of PNH?</a:t>
            </a:r>
          </a:p>
        </p:txBody>
      </p:sp>
    </p:spTree>
    <p:extLst>
      <p:ext uri="{BB962C8B-B14F-4D97-AF65-F5344CB8AC3E}">
        <p14:creationId xmlns:p14="http://schemas.microsoft.com/office/powerpoint/2010/main" val="2183860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athway&#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1" y="1787002"/>
            <a:ext cx="6119351" cy="3892438"/>
          </a:xfrm>
          <a:prstGeom prst="rect">
            <a:avLst/>
          </a:prstGeom>
        </p:spPr>
      </p:pic>
      <p:grpSp>
        <p:nvGrpSpPr>
          <p:cNvPr id="9" name="Group 8"/>
          <p:cNvGrpSpPr/>
          <p:nvPr/>
        </p:nvGrpSpPr>
        <p:grpSpPr>
          <a:xfrm>
            <a:off x="6061540" y="2496203"/>
            <a:ext cx="6496220" cy="3036280"/>
            <a:chOff x="6193620" y="3217563"/>
            <a:chExt cx="6496220" cy="3036280"/>
          </a:xfrm>
        </p:grpSpPr>
        <p:pic>
          <p:nvPicPr>
            <p:cNvPr id="4" name="Picture 8" descr="Screen Shot 2024-05-26 at 9.14.06 PM.png">
              <a:extLst>
                <a:ext uri="{FF2B5EF4-FFF2-40B4-BE49-F238E27FC236}">
                  <a16:creationId xmlns:a16="http://schemas.microsoft.com/office/drawing/2014/main" xmlns="" id="{1D5A4BBF-C7A2-DE45-8304-BDB055E3F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954"/>
            <a:stretch>
              <a:fillRect/>
            </a:stretch>
          </p:blipFill>
          <p:spPr bwMode="auto">
            <a:xfrm>
              <a:off x="6193620" y="3217563"/>
              <a:ext cx="6215133" cy="20029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704320" y="4531360"/>
              <a:ext cx="985520" cy="11480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972800" y="5105763"/>
              <a:ext cx="985520" cy="114808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344253" y="497840"/>
            <a:ext cx="11199204" cy="646331"/>
          </a:xfrm>
          <a:prstGeom prst="rect">
            <a:avLst/>
          </a:prstGeom>
          <a:noFill/>
        </p:spPr>
        <p:txBody>
          <a:bodyPr wrap="none" rtlCol="0">
            <a:spAutoFit/>
          </a:bodyPr>
          <a:lstStyle/>
          <a:p>
            <a:r>
              <a:rPr lang="en-US" b="1" dirty="0" smtClean="0"/>
              <a:t>PNH arises from acquired mutations in </a:t>
            </a:r>
            <a:r>
              <a:rPr lang="en-US" b="1" i="1" dirty="0" smtClean="0"/>
              <a:t>PIGA </a:t>
            </a:r>
            <a:r>
              <a:rPr lang="mr-IN" i="1" dirty="0" smtClean="0"/>
              <a:t>–</a:t>
            </a:r>
            <a:r>
              <a:rPr lang="en-US" i="1" dirty="0" smtClean="0"/>
              <a:t> </a:t>
            </a:r>
            <a:r>
              <a:rPr lang="en-US" dirty="0" smtClean="0"/>
              <a:t>leads to absence of GPI-anchored proteins most notably CD55 &amp; CD59 </a:t>
            </a:r>
          </a:p>
          <a:p>
            <a:r>
              <a:rPr lang="en-US" dirty="0" smtClean="0"/>
              <a:t>that normally serve to regulate the complement pathway and protect RBCs from MAC-mediated hemolysis</a:t>
            </a:r>
            <a:endParaRPr lang="en-US" dirty="0"/>
          </a:p>
        </p:txBody>
      </p:sp>
      <p:sp>
        <p:nvSpPr>
          <p:cNvPr id="10" name="Rectangle 9">
            <a:extLst>
              <a:ext uri="{FF2B5EF4-FFF2-40B4-BE49-F238E27FC236}">
                <a16:creationId xmlns:a16="http://schemas.microsoft.com/office/drawing/2014/main" xmlns="" id="{B529F1F4-EEDD-0A49-B706-DD566C10C793}"/>
              </a:ext>
            </a:extLst>
          </p:cNvPr>
          <p:cNvSpPr/>
          <p:nvPr/>
        </p:nvSpPr>
        <p:spPr>
          <a:xfrm>
            <a:off x="8666695" y="6479188"/>
            <a:ext cx="3427478" cy="369332"/>
          </a:xfrm>
          <a:prstGeom prst="rect">
            <a:avLst/>
          </a:prstGeom>
        </p:spPr>
        <p:txBody>
          <a:bodyPr wrap="none">
            <a:spAutoFit/>
          </a:bodyPr>
          <a:lstStyle/>
          <a:p>
            <a:r>
              <a:rPr lang="en-CA" dirty="0"/>
              <a:t>Hill </a:t>
            </a:r>
            <a:r>
              <a:rPr lang="en-CA" i="1" dirty="0"/>
              <a:t>et al.</a:t>
            </a:r>
            <a:r>
              <a:rPr lang="en-CA" dirty="0"/>
              <a:t> Nat Rev Dis Primers 2017</a:t>
            </a:r>
            <a:r>
              <a:rPr lang="en-CA" dirty="0"/>
              <a:t> </a:t>
            </a:r>
            <a:endParaRPr lang="en-CA" dirty="0"/>
          </a:p>
        </p:txBody>
      </p:sp>
    </p:spTree>
    <p:extLst>
      <p:ext uri="{BB962C8B-B14F-4D97-AF65-F5344CB8AC3E}">
        <p14:creationId xmlns:p14="http://schemas.microsoft.com/office/powerpoint/2010/main" val="2847422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310211C6-D49B-5041-842D-7D58310EEFE4}"/>
              </a:ext>
            </a:extLst>
          </p:cNvPr>
          <p:cNvGrpSpPr>
            <a:grpSpLocks noChangeAspect="1"/>
          </p:cNvGrpSpPr>
          <p:nvPr/>
        </p:nvGrpSpPr>
        <p:grpSpPr>
          <a:xfrm>
            <a:off x="5063177" y="490173"/>
            <a:ext cx="3762143" cy="3427110"/>
            <a:chOff x="1067892" y="234872"/>
            <a:chExt cx="6121698" cy="5576536"/>
          </a:xfrm>
        </p:grpSpPr>
        <p:pic>
          <p:nvPicPr>
            <p:cNvPr id="4" name="Picture 3" descr="Screen Shot 2024-05-26 at 9.53.16 PM.png">
              <a:extLst>
                <a:ext uri="{FF2B5EF4-FFF2-40B4-BE49-F238E27FC236}">
                  <a16:creationId xmlns:a16="http://schemas.microsoft.com/office/drawing/2014/main" xmlns="" id="{FAAB71B2-C86A-0241-BB65-9E439040A01D}"/>
                </a:ext>
              </a:extLst>
            </p:cNvPr>
            <p:cNvPicPr>
              <a:picLocks noChangeAspect="1"/>
            </p:cNvPicPr>
            <p:nvPr/>
          </p:nvPicPr>
          <p:blipFill rotWithShape="1">
            <a:blip r:embed="rId2">
              <a:extLst>
                <a:ext uri="{28A0092B-C50C-407E-A947-70E740481C1C}">
                  <a14:useLocalDpi xmlns:a14="http://schemas.microsoft.com/office/drawing/2010/main" val="0"/>
                </a:ext>
              </a:extLst>
            </a:blip>
            <a:srcRect r="52344" b="50220"/>
            <a:stretch/>
          </p:blipFill>
          <p:spPr>
            <a:xfrm>
              <a:off x="1067892" y="234872"/>
              <a:ext cx="3148021" cy="3152816"/>
            </a:xfrm>
            <a:prstGeom prst="rect">
              <a:avLst/>
            </a:prstGeom>
          </p:spPr>
        </p:pic>
        <p:sp>
          <p:nvSpPr>
            <p:cNvPr id="5" name="Rectangle 4">
              <a:extLst>
                <a:ext uri="{FF2B5EF4-FFF2-40B4-BE49-F238E27FC236}">
                  <a16:creationId xmlns:a16="http://schemas.microsoft.com/office/drawing/2014/main" xmlns="" id="{AD5FFDC5-DBDB-2148-B78F-863F53B95CD4}"/>
                </a:ext>
              </a:extLst>
            </p:cNvPr>
            <p:cNvSpPr/>
            <p:nvPr/>
          </p:nvSpPr>
          <p:spPr>
            <a:xfrm>
              <a:off x="1775796" y="5079601"/>
              <a:ext cx="1732746" cy="7318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FDB9180-1A31-4D40-A30F-7F12432C069D}"/>
                </a:ext>
              </a:extLst>
            </p:cNvPr>
            <p:cNvSpPr/>
            <p:nvPr/>
          </p:nvSpPr>
          <p:spPr>
            <a:xfrm>
              <a:off x="1775796" y="4797152"/>
              <a:ext cx="979377" cy="2824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83B5772-B93D-7C4A-BD9B-9CB696AAB293}"/>
                </a:ext>
              </a:extLst>
            </p:cNvPr>
            <p:cNvSpPr/>
            <p:nvPr/>
          </p:nvSpPr>
          <p:spPr>
            <a:xfrm>
              <a:off x="5037208" y="4621227"/>
              <a:ext cx="2152382" cy="11901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6CC7DF8A-CC36-DA40-85F7-D1DE6B6574FB}"/>
              </a:ext>
            </a:extLst>
          </p:cNvPr>
          <p:cNvSpPr txBox="1"/>
          <p:nvPr/>
        </p:nvSpPr>
        <p:spPr>
          <a:xfrm>
            <a:off x="7608391" y="136975"/>
            <a:ext cx="1043876" cy="369332"/>
          </a:xfrm>
          <a:prstGeom prst="rect">
            <a:avLst/>
          </a:prstGeom>
          <a:noFill/>
        </p:spPr>
        <p:txBody>
          <a:bodyPr wrap="none" rtlCol="0">
            <a:spAutoFit/>
          </a:bodyPr>
          <a:lstStyle/>
          <a:p>
            <a:r>
              <a:rPr lang="en-US" dirty="0"/>
              <a:t>NORMAL</a:t>
            </a:r>
          </a:p>
        </p:txBody>
      </p:sp>
      <p:pic>
        <p:nvPicPr>
          <p:cNvPr id="9" name="Picture 8" descr="Screen Shot 2024-05-26 at 10.00.50 PM.png">
            <a:extLst>
              <a:ext uri="{FF2B5EF4-FFF2-40B4-BE49-F238E27FC236}">
                <a16:creationId xmlns:a16="http://schemas.microsoft.com/office/drawing/2014/main" xmlns="" id="{52B01CE9-22A4-3A4A-9E78-ED63B0FD5A0C}"/>
              </a:ext>
            </a:extLst>
          </p:cNvPr>
          <p:cNvPicPr>
            <a:picLocks noChangeAspect="1"/>
          </p:cNvPicPr>
          <p:nvPr/>
        </p:nvPicPr>
        <p:blipFill rotWithShape="1">
          <a:blip r:embed="rId3">
            <a:extLst>
              <a:ext uri="{28A0092B-C50C-407E-A947-70E740481C1C}">
                <a14:useLocalDpi xmlns:a14="http://schemas.microsoft.com/office/drawing/2010/main" val="0"/>
              </a:ext>
            </a:extLst>
          </a:blip>
          <a:srcRect r="50629"/>
          <a:stretch/>
        </p:blipFill>
        <p:spPr>
          <a:xfrm>
            <a:off x="9027483" y="541138"/>
            <a:ext cx="2026608" cy="1987144"/>
          </a:xfrm>
          <a:prstGeom prst="rect">
            <a:avLst/>
          </a:prstGeom>
        </p:spPr>
      </p:pic>
      <p:sp>
        <p:nvSpPr>
          <p:cNvPr id="10" name="Rectangle 9">
            <a:extLst>
              <a:ext uri="{FF2B5EF4-FFF2-40B4-BE49-F238E27FC236}">
                <a16:creationId xmlns:a16="http://schemas.microsoft.com/office/drawing/2014/main" xmlns="" id="{B529F1F4-EEDD-0A49-B706-DD566C10C793}"/>
              </a:ext>
            </a:extLst>
          </p:cNvPr>
          <p:cNvSpPr/>
          <p:nvPr/>
        </p:nvSpPr>
        <p:spPr>
          <a:xfrm>
            <a:off x="9662375" y="6539766"/>
            <a:ext cx="2585163" cy="338554"/>
          </a:xfrm>
          <a:prstGeom prst="rect">
            <a:avLst/>
          </a:prstGeom>
        </p:spPr>
        <p:txBody>
          <a:bodyPr wrap="none">
            <a:spAutoFit/>
          </a:bodyPr>
          <a:lstStyle/>
          <a:p>
            <a:r>
              <a:rPr lang="en-CA" sz="1600" dirty="0"/>
              <a:t>Adapted from </a:t>
            </a:r>
            <a:r>
              <a:rPr lang="en-CA" sz="1600" dirty="0" err="1"/>
              <a:t>wardelab.com</a:t>
            </a:r>
            <a:r>
              <a:rPr lang="en-CA" sz="1600" dirty="0"/>
              <a:t> </a:t>
            </a:r>
          </a:p>
        </p:txBody>
      </p:sp>
      <p:grpSp>
        <p:nvGrpSpPr>
          <p:cNvPr id="11" name="Group 10">
            <a:extLst>
              <a:ext uri="{FF2B5EF4-FFF2-40B4-BE49-F238E27FC236}">
                <a16:creationId xmlns:a16="http://schemas.microsoft.com/office/drawing/2014/main" xmlns="" id="{1B405BEE-D73E-9649-8A3D-A2A85C921585}"/>
              </a:ext>
            </a:extLst>
          </p:cNvPr>
          <p:cNvGrpSpPr>
            <a:grpSpLocks noChangeAspect="1"/>
          </p:cNvGrpSpPr>
          <p:nvPr/>
        </p:nvGrpSpPr>
        <p:grpSpPr>
          <a:xfrm>
            <a:off x="7052366" y="608526"/>
            <a:ext cx="1933084" cy="1819238"/>
            <a:chOff x="1067892" y="3498103"/>
            <a:chExt cx="3145483" cy="2960234"/>
          </a:xfrm>
        </p:grpSpPr>
        <p:pic>
          <p:nvPicPr>
            <p:cNvPr id="12" name="Picture 11" descr="Screen Shot 2024-05-26 at 9.53.16 PM.png">
              <a:extLst>
                <a:ext uri="{FF2B5EF4-FFF2-40B4-BE49-F238E27FC236}">
                  <a16:creationId xmlns:a16="http://schemas.microsoft.com/office/drawing/2014/main" xmlns="" id="{220E523E-1F1A-F945-ABC2-3EB2B9BF9D20}"/>
                </a:ext>
              </a:extLst>
            </p:cNvPr>
            <p:cNvPicPr>
              <a:picLocks noChangeAspect="1"/>
            </p:cNvPicPr>
            <p:nvPr/>
          </p:nvPicPr>
          <p:blipFill rotWithShape="1">
            <a:blip r:embed="rId2">
              <a:extLst>
                <a:ext uri="{28A0092B-C50C-407E-A947-70E740481C1C}">
                  <a14:useLocalDpi xmlns:a14="http://schemas.microsoft.com/office/drawing/2010/main" val="0"/>
                </a:ext>
              </a:extLst>
            </a:blip>
            <a:srcRect t="51523" r="52382" b="1737"/>
            <a:stretch/>
          </p:blipFill>
          <p:spPr>
            <a:xfrm>
              <a:off x="1067892" y="3498103"/>
              <a:ext cx="3145483" cy="2960234"/>
            </a:xfrm>
            <a:prstGeom prst="rect">
              <a:avLst/>
            </a:prstGeom>
          </p:spPr>
        </p:pic>
        <p:sp>
          <p:nvSpPr>
            <p:cNvPr id="13" name="Rectangle 12">
              <a:extLst>
                <a:ext uri="{FF2B5EF4-FFF2-40B4-BE49-F238E27FC236}">
                  <a16:creationId xmlns:a16="http://schemas.microsoft.com/office/drawing/2014/main" xmlns="" id="{3FBB8D81-D13C-A442-8FF9-C9FDD2C6514A}"/>
                </a:ext>
              </a:extLst>
            </p:cNvPr>
            <p:cNvSpPr/>
            <p:nvPr/>
          </p:nvSpPr>
          <p:spPr>
            <a:xfrm>
              <a:off x="1775796" y="5079601"/>
              <a:ext cx="1732746" cy="7318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059F7E5-C2BD-1E48-9692-A62DF42B2D17}"/>
                </a:ext>
              </a:extLst>
            </p:cNvPr>
            <p:cNvSpPr/>
            <p:nvPr/>
          </p:nvSpPr>
          <p:spPr>
            <a:xfrm>
              <a:off x="1775796" y="4797152"/>
              <a:ext cx="979377" cy="2824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97FF08F-969C-FD4A-BB14-9A7F68E5F589}"/>
                </a:ext>
              </a:extLst>
            </p:cNvPr>
            <p:cNvSpPr/>
            <p:nvPr/>
          </p:nvSpPr>
          <p:spPr>
            <a:xfrm>
              <a:off x="1761916" y="5079601"/>
              <a:ext cx="819674" cy="738747"/>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201DC06A-D922-D945-8326-5B149472426D}"/>
              </a:ext>
            </a:extLst>
          </p:cNvPr>
          <p:cNvGrpSpPr>
            <a:grpSpLocks noChangeAspect="1"/>
          </p:cNvGrpSpPr>
          <p:nvPr/>
        </p:nvGrpSpPr>
        <p:grpSpPr>
          <a:xfrm>
            <a:off x="5524947" y="2647783"/>
            <a:ext cx="3460503" cy="1819238"/>
            <a:chOff x="1775796" y="3498103"/>
            <a:chExt cx="5630874" cy="2960234"/>
          </a:xfrm>
        </p:grpSpPr>
        <p:pic>
          <p:nvPicPr>
            <p:cNvPr id="17" name="Picture 16" descr="Screen Shot 2024-05-26 at 9.53.16 PM.png">
              <a:extLst>
                <a:ext uri="{FF2B5EF4-FFF2-40B4-BE49-F238E27FC236}">
                  <a16:creationId xmlns:a16="http://schemas.microsoft.com/office/drawing/2014/main" xmlns="" id="{80B5B9FB-C4B2-1242-BF6B-8358A9087F7A}"/>
                </a:ext>
              </a:extLst>
            </p:cNvPr>
            <p:cNvPicPr>
              <a:picLocks noChangeAspect="1"/>
            </p:cNvPicPr>
            <p:nvPr/>
          </p:nvPicPr>
          <p:blipFill rotWithShape="1">
            <a:blip r:embed="rId2">
              <a:extLst>
                <a:ext uri="{28A0092B-C50C-407E-A947-70E740481C1C}">
                  <a14:useLocalDpi xmlns:a14="http://schemas.microsoft.com/office/drawing/2010/main" val="0"/>
                </a:ext>
              </a:extLst>
            </a:blip>
            <a:srcRect l="50119" t="51523" r="4040" b="1737"/>
            <a:stretch/>
          </p:blipFill>
          <p:spPr>
            <a:xfrm>
              <a:off x="4378582" y="3498103"/>
              <a:ext cx="3028088" cy="2960234"/>
            </a:xfrm>
            <a:prstGeom prst="rect">
              <a:avLst/>
            </a:prstGeom>
          </p:spPr>
        </p:pic>
        <p:sp>
          <p:nvSpPr>
            <p:cNvPr id="18" name="Rectangle 17">
              <a:extLst>
                <a:ext uri="{FF2B5EF4-FFF2-40B4-BE49-F238E27FC236}">
                  <a16:creationId xmlns:a16="http://schemas.microsoft.com/office/drawing/2014/main" xmlns="" id="{00DAF5B2-DA66-1941-B53D-B25FB69FD6D9}"/>
                </a:ext>
              </a:extLst>
            </p:cNvPr>
            <p:cNvSpPr/>
            <p:nvPr/>
          </p:nvSpPr>
          <p:spPr>
            <a:xfrm>
              <a:off x="1775796" y="5079601"/>
              <a:ext cx="1732746" cy="73180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48688783-AC95-F84D-9A78-88CAC5AC3846}"/>
                </a:ext>
              </a:extLst>
            </p:cNvPr>
            <p:cNvSpPr/>
            <p:nvPr/>
          </p:nvSpPr>
          <p:spPr>
            <a:xfrm>
              <a:off x="1775796" y="4797152"/>
              <a:ext cx="979377" cy="28244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79921FF-700F-364A-84D3-F85F0B4ED27A}"/>
                </a:ext>
              </a:extLst>
            </p:cNvPr>
            <p:cNvSpPr/>
            <p:nvPr/>
          </p:nvSpPr>
          <p:spPr>
            <a:xfrm>
              <a:off x="5037208" y="4621227"/>
              <a:ext cx="2152382" cy="119018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C8C7C1F-C503-4845-AEDB-2E5CCF97B3BB}"/>
                </a:ext>
              </a:extLst>
            </p:cNvPr>
            <p:cNvSpPr/>
            <p:nvPr/>
          </p:nvSpPr>
          <p:spPr>
            <a:xfrm>
              <a:off x="5009448" y="4746645"/>
              <a:ext cx="819674" cy="1064763"/>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descr="Screen Shot 2024-05-26 at 10.00.50 PM.png">
            <a:extLst>
              <a:ext uri="{FF2B5EF4-FFF2-40B4-BE49-F238E27FC236}">
                <a16:creationId xmlns:a16="http://schemas.microsoft.com/office/drawing/2014/main" xmlns="" id="{845F8F28-86B8-1D46-8CCE-38E819906BDF}"/>
              </a:ext>
            </a:extLst>
          </p:cNvPr>
          <p:cNvPicPr>
            <a:picLocks noChangeAspect="1"/>
          </p:cNvPicPr>
          <p:nvPr/>
        </p:nvPicPr>
        <p:blipFill rotWithShape="1">
          <a:blip r:embed="rId3">
            <a:extLst>
              <a:ext uri="{28A0092B-C50C-407E-A947-70E740481C1C}">
                <a14:useLocalDpi xmlns:a14="http://schemas.microsoft.com/office/drawing/2010/main" val="0"/>
              </a:ext>
            </a:extLst>
          </a:blip>
          <a:srcRect l="51394"/>
          <a:stretch/>
        </p:blipFill>
        <p:spPr>
          <a:xfrm>
            <a:off x="9156558" y="2589850"/>
            <a:ext cx="1995235" cy="1987144"/>
          </a:xfrm>
          <a:prstGeom prst="rect">
            <a:avLst/>
          </a:prstGeom>
        </p:spPr>
      </p:pic>
      <p:sp>
        <p:nvSpPr>
          <p:cNvPr id="23" name="TextBox 22">
            <a:extLst>
              <a:ext uri="{FF2B5EF4-FFF2-40B4-BE49-F238E27FC236}">
                <a16:creationId xmlns:a16="http://schemas.microsoft.com/office/drawing/2014/main" xmlns="" id="{286D2F53-4F13-C445-A753-8CFC24EBF3F1}"/>
              </a:ext>
            </a:extLst>
          </p:cNvPr>
          <p:cNvSpPr txBox="1"/>
          <p:nvPr/>
        </p:nvSpPr>
        <p:spPr>
          <a:xfrm>
            <a:off x="9870632" y="146646"/>
            <a:ext cx="596738" cy="369332"/>
          </a:xfrm>
          <a:prstGeom prst="rect">
            <a:avLst/>
          </a:prstGeom>
          <a:noFill/>
        </p:spPr>
        <p:txBody>
          <a:bodyPr wrap="none" rtlCol="0">
            <a:spAutoFit/>
          </a:bodyPr>
          <a:lstStyle/>
          <a:p>
            <a:r>
              <a:rPr lang="en-US" dirty="0"/>
              <a:t>PNH</a:t>
            </a:r>
          </a:p>
        </p:txBody>
      </p:sp>
      <p:pic>
        <p:nvPicPr>
          <p:cNvPr id="24" name="Picture 23" descr="Screen Shot 2024-05-26 at 9.53.16 PM.png">
            <a:extLst>
              <a:ext uri="{FF2B5EF4-FFF2-40B4-BE49-F238E27FC236}">
                <a16:creationId xmlns:a16="http://schemas.microsoft.com/office/drawing/2014/main" xmlns="" id="{DFAADD3A-77F1-3347-92C3-B29487585E7A}"/>
              </a:ext>
            </a:extLst>
          </p:cNvPr>
          <p:cNvPicPr>
            <a:picLocks noChangeAspect="1"/>
          </p:cNvPicPr>
          <p:nvPr/>
        </p:nvPicPr>
        <p:blipFill rotWithShape="1">
          <a:blip r:embed="rId2">
            <a:extLst>
              <a:ext uri="{28A0092B-C50C-407E-A947-70E740481C1C}">
                <a14:useLocalDpi xmlns:a14="http://schemas.microsoft.com/office/drawing/2010/main" val="0"/>
              </a:ext>
            </a:extLst>
          </a:blip>
          <a:srcRect l="51712" r="3725" b="50220"/>
          <a:stretch/>
        </p:blipFill>
        <p:spPr>
          <a:xfrm>
            <a:off x="5209456" y="2502362"/>
            <a:ext cx="1809101" cy="1937591"/>
          </a:xfrm>
          <a:prstGeom prst="rect">
            <a:avLst/>
          </a:prstGeom>
        </p:spPr>
      </p:pic>
      <p:sp>
        <p:nvSpPr>
          <p:cNvPr id="25" name="Rectangle 24">
            <a:extLst>
              <a:ext uri="{FF2B5EF4-FFF2-40B4-BE49-F238E27FC236}">
                <a16:creationId xmlns:a16="http://schemas.microsoft.com/office/drawing/2014/main" xmlns="" id="{A7DFE21E-9288-3D4B-933B-40AE10926AFD}"/>
              </a:ext>
            </a:extLst>
          </p:cNvPr>
          <p:cNvSpPr/>
          <p:nvPr/>
        </p:nvSpPr>
        <p:spPr>
          <a:xfrm>
            <a:off x="3545164" y="5479733"/>
            <a:ext cx="1064874" cy="4497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FF96D71-596E-0A43-A562-86B2E5272EFA}"/>
              </a:ext>
            </a:extLst>
          </p:cNvPr>
          <p:cNvSpPr/>
          <p:nvPr/>
        </p:nvSpPr>
        <p:spPr>
          <a:xfrm>
            <a:off x="3545164" y="5306152"/>
            <a:ext cx="601885" cy="17358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A14FCCF2-F517-004A-B3A8-968B33461AF3}"/>
              </a:ext>
            </a:extLst>
          </p:cNvPr>
          <p:cNvSpPr/>
          <p:nvPr/>
        </p:nvSpPr>
        <p:spPr>
          <a:xfrm>
            <a:off x="5549493" y="5198036"/>
            <a:ext cx="1322765" cy="7314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929D0326-F859-ED43-84E3-6AB5FCAC55DA}"/>
              </a:ext>
            </a:extLst>
          </p:cNvPr>
          <p:cNvSpPr txBox="1"/>
          <p:nvPr/>
        </p:nvSpPr>
        <p:spPr>
          <a:xfrm>
            <a:off x="3881090" y="2232938"/>
            <a:ext cx="737514" cy="369332"/>
          </a:xfrm>
          <a:prstGeom prst="rect">
            <a:avLst/>
          </a:prstGeom>
          <a:noFill/>
        </p:spPr>
        <p:txBody>
          <a:bodyPr wrap="none" rtlCol="0">
            <a:spAutoFit/>
          </a:bodyPr>
          <a:lstStyle/>
          <a:p>
            <a:r>
              <a:rPr lang="en-US" b="1" dirty="0"/>
              <a:t>WBCs</a:t>
            </a:r>
          </a:p>
        </p:txBody>
      </p:sp>
      <p:sp>
        <p:nvSpPr>
          <p:cNvPr id="29" name="Left Bracket 28">
            <a:extLst>
              <a:ext uri="{FF2B5EF4-FFF2-40B4-BE49-F238E27FC236}">
                <a16:creationId xmlns:a16="http://schemas.microsoft.com/office/drawing/2014/main" xmlns="" id="{B2546786-D0EE-3F4B-9288-512BC70776B1}"/>
              </a:ext>
            </a:extLst>
          </p:cNvPr>
          <p:cNvSpPr/>
          <p:nvPr/>
        </p:nvSpPr>
        <p:spPr>
          <a:xfrm>
            <a:off x="4842627" y="395554"/>
            <a:ext cx="111036" cy="4071467"/>
          </a:xfrm>
          <a:prstGeom prst="leftBracket">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Left Bracket 29">
            <a:extLst>
              <a:ext uri="{FF2B5EF4-FFF2-40B4-BE49-F238E27FC236}">
                <a16:creationId xmlns:a16="http://schemas.microsoft.com/office/drawing/2014/main" xmlns="" id="{1EC40BD8-8494-8241-BAD3-B685A00D7E07}"/>
              </a:ext>
            </a:extLst>
          </p:cNvPr>
          <p:cNvSpPr/>
          <p:nvPr/>
        </p:nvSpPr>
        <p:spPr>
          <a:xfrm>
            <a:off x="4863172" y="4776805"/>
            <a:ext cx="90491" cy="1593692"/>
          </a:xfrm>
          <a:prstGeom prst="leftBracket">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xmlns="" id="{889824B5-BBE7-7842-A083-87FFCAA9DC63}"/>
              </a:ext>
            </a:extLst>
          </p:cNvPr>
          <p:cNvSpPr txBox="1"/>
          <p:nvPr/>
        </p:nvSpPr>
        <p:spPr>
          <a:xfrm>
            <a:off x="3881090" y="5381260"/>
            <a:ext cx="648923" cy="369332"/>
          </a:xfrm>
          <a:prstGeom prst="rect">
            <a:avLst/>
          </a:prstGeom>
          <a:noFill/>
        </p:spPr>
        <p:txBody>
          <a:bodyPr wrap="none" rtlCol="0">
            <a:spAutoFit/>
          </a:bodyPr>
          <a:lstStyle/>
          <a:p>
            <a:r>
              <a:rPr lang="en-US" dirty="0"/>
              <a:t>RBCs</a:t>
            </a:r>
          </a:p>
        </p:txBody>
      </p:sp>
      <p:cxnSp>
        <p:nvCxnSpPr>
          <p:cNvPr id="32" name="Straight Connector 31">
            <a:extLst>
              <a:ext uri="{FF2B5EF4-FFF2-40B4-BE49-F238E27FC236}">
                <a16:creationId xmlns:a16="http://schemas.microsoft.com/office/drawing/2014/main" xmlns="" id="{FFFAA979-9D50-D046-955E-EAB866698E21}"/>
              </a:ext>
            </a:extLst>
          </p:cNvPr>
          <p:cNvCxnSpPr/>
          <p:nvPr/>
        </p:nvCxnSpPr>
        <p:spPr>
          <a:xfrm>
            <a:off x="243164" y="4646394"/>
            <a:ext cx="8743824" cy="0"/>
          </a:xfrm>
          <a:prstGeom prst="line">
            <a:avLst/>
          </a:prstGeom>
          <a:ln w="9525" cmpd="sng">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pic>
        <p:nvPicPr>
          <p:cNvPr id="33" name="Picture 32" descr="Screen Shot 2024-05-26 at 10.28.15 PM.png">
            <a:extLst>
              <a:ext uri="{FF2B5EF4-FFF2-40B4-BE49-F238E27FC236}">
                <a16:creationId xmlns:a16="http://schemas.microsoft.com/office/drawing/2014/main" xmlns="" id="{33851162-0F98-BE42-B7AC-B4C184D3FFEE}"/>
              </a:ext>
            </a:extLst>
          </p:cNvPr>
          <p:cNvPicPr>
            <a:picLocks noChangeAspect="1"/>
          </p:cNvPicPr>
          <p:nvPr/>
        </p:nvPicPr>
        <p:blipFill rotWithShape="1">
          <a:blip r:embed="rId4">
            <a:extLst>
              <a:ext uri="{28A0092B-C50C-407E-A947-70E740481C1C}">
                <a14:useLocalDpi xmlns:a14="http://schemas.microsoft.com/office/drawing/2010/main" val="0"/>
              </a:ext>
            </a:extLst>
          </a:blip>
          <a:srcRect t="7963" r="67192"/>
          <a:stretch/>
        </p:blipFill>
        <p:spPr>
          <a:xfrm>
            <a:off x="6015445" y="4860571"/>
            <a:ext cx="1852915" cy="1762643"/>
          </a:xfrm>
          <a:prstGeom prst="rect">
            <a:avLst/>
          </a:prstGeom>
        </p:spPr>
      </p:pic>
      <p:pic>
        <p:nvPicPr>
          <p:cNvPr id="34" name="Picture 33" descr="Screen Shot 2024-05-26 at 10.28.15 PM.png">
            <a:extLst>
              <a:ext uri="{FF2B5EF4-FFF2-40B4-BE49-F238E27FC236}">
                <a16:creationId xmlns:a16="http://schemas.microsoft.com/office/drawing/2014/main" xmlns="" id="{40C04A71-1414-A142-98B5-59B36209674B}"/>
              </a:ext>
            </a:extLst>
          </p:cNvPr>
          <p:cNvPicPr>
            <a:picLocks noChangeAspect="1"/>
          </p:cNvPicPr>
          <p:nvPr/>
        </p:nvPicPr>
        <p:blipFill rotWithShape="1">
          <a:blip r:embed="rId4">
            <a:extLst>
              <a:ext uri="{28A0092B-C50C-407E-A947-70E740481C1C}">
                <a14:useLocalDpi xmlns:a14="http://schemas.microsoft.com/office/drawing/2010/main" val="0"/>
              </a:ext>
            </a:extLst>
          </a:blip>
          <a:srcRect l="65130" t="7963" r="2061"/>
          <a:stretch/>
        </p:blipFill>
        <p:spPr>
          <a:xfrm>
            <a:off x="8169992" y="4860571"/>
            <a:ext cx="1852916" cy="1762643"/>
          </a:xfrm>
          <a:prstGeom prst="rect">
            <a:avLst/>
          </a:prstGeom>
        </p:spPr>
      </p:pic>
      <p:sp>
        <p:nvSpPr>
          <p:cNvPr id="35" name="TextBox 34">
            <a:extLst>
              <a:ext uri="{FF2B5EF4-FFF2-40B4-BE49-F238E27FC236}">
                <a16:creationId xmlns:a16="http://schemas.microsoft.com/office/drawing/2014/main" xmlns="" id="{24CA5C26-ED99-A443-ABDC-A13AA7C0398C}"/>
              </a:ext>
            </a:extLst>
          </p:cNvPr>
          <p:cNvSpPr txBox="1"/>
          <p:nvPr/>
        </p:nvSpPr>
        <p:spPr>
          <a:xfrm>
            <a:off x="133620" y="120841"/>
            <a:ext cx="4476418" cy="1015663"/>
          </a:xfrm>
          <a:prstGeom prst="rect">
            <a:avLst/>
          </a:prstGeom>
          <a:noFill/>
        </p:spPr>
        <p:txBody>
          <a:bodyPr wrap="square" rtlCol="0">
            <a:spAutoFit/>
          </a:bodyPr>
          <a:lstStyle/>
          <a:p>
            <a:r>
              <a:rPr lang="en-US" sz="2200" b="1" dirty="0"/>
              <a:t>PNH Diagnosis by Flow </a:t>
            </a:r>
            <a:r>
              <a:rPr lang="en-US" sz="2200" b="1" dirty="0" err="1" smtClean="0"/>
              <a:t>Cytometry</a:t>
            </a:r>
            <a:endParaRPr lang="en-US" sz="2200" b="1" dirty="0" smtClean="0"/>
          </a:p>
          <a:p>
            <a:endParaRPr lang="en-US" b="1" dirty="0"/>
          </a:p>
          <a:p>
            <a:r>
              <a:rPr lang="en-US" dirty="0" smtClean="0"/>
              <a:t>Looks for absence of GPI anchored proteins</a:t>
            </a:r>
            <a:endParaRPr lang="en-US" dirty="0"/>
          </a:p>
        </p:txBody>
      </p:sp>
      <p:cxnSp>
        <p:nvCxnSpPr>
          <p:cNvPr id="37" name="Straight Arrow Connector 36"/>
          <p:cNvCxnSpPr/>
          <p:nvPr/>
        </p:nvCxnSpPr>
        <p:spPr>
          <a:xfrm flipH="1" flipV="1">
            <a:off x="3383280" y="1920240"/>
            <a:ext cx="497810" cy="322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3383280" y="2610168"/>
            <a:ext cx="497810" cy="322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xmlns="" id="{929D0326-F859-ED43-84E3-6AB5FCAC55DA}"/>
              </a:ext>
            </a:extLst>
          </p:cNvPr>
          <p:cNvSpPr txBox="1"/>
          <p:nvPr/>
        </p:nvSpPr>
        <p:spPr>
          <a:xfrm>
            <a:off x="2468850" y="1550908"/>
            <a:ext cx="800745" cy="369332"/>
          </a:xfrm>
          <a:prstGeom prst="rect">
            <a:avLst/>
          </a:prstGeom>
          <a:noFill/>
        </p:spPr>
        <p:txBody>
          <a:bodyPr wrap="none" rtlCol="0">
            <a:spAutoFit/>
          </a:bodyPr>
          <a:lstStyle/>
          <a:p>
            <a:r>
              <a:rPr lang="en-US" dirty="0" smtClean="0"/>
              <a:t>CD157</a:t>
            </a:r>
            <a:endParaRPr lang="en-US" dirty="0"/>
          </a:p>
        </p:txBody>
      </p:sp>
      <p:sp>
        <p:nvSpPr>
          <p:cNvPr id="40" name="TextBox 39">
            <a:extLst>
              <a:ext uri="{FF2B5EF4-FFF2-40B4-BE49-F238E27FC236}">
                <a16:creationId xmlns:a16="http://schemas.microsoft.com/office/drawing/2014/main" xmlns="" id="{929D0326-F859-ED43-84E3-6AB5FCAC55DA}"/>
              </a:ext>
            </a:extLst>
          </p:cNvPr>
          <p:cNvSpPr txBox="1"/>
          <p:nvPr/>
        </p:nvSpPr>
        <p:spPr>
          <a:xfrm>
            <a:off x="2507565" y="2816515"/>
            <a:ext cx="761747" cy="369332"/>
          </a:xfrm>
          <a:prstGeom prst="rect">
            <a:avLst/>
          </a:prstGeom>
          <a:noFill/>
        </p:spPr>
        <p:txBody>
          <a:bodyPr wrap="none" rtlCol="0">
            <a:spAutoFit/>
          </a:bodyPr>
          <a:lstStyle/>
          <a:p>
            <a:r>
              <a:rPr lang="en-US" dirty="0" smtClean="0"/>
              <a:t>FLAER</a:t>
            </a:r>
          </a:p>
        </p:txBody>
      </p:sp>
      <p:sp>
        <p:nvSpPr>
          <p:cNvPr id="41" name="TextBox 40"/>
          <p:cNvSpPr txBox="1"/>
          <p:nvPr/>
        </p:nvSpPr>
        <p:spPr>
          <a:xfrm>
            <a:off x="1656811" y="3299254"/>
            <a:ext cx="2528776" cy="553998"/>
          </a:xfrm>
          <a:prstGeom prst="rect">
            <a:avLst/>
          </a:prstGeom>
          <a:noFill/>
        </p:spPr>
        <p:txBody>
          <a:bodyPr wrap="none" rtlCol="0">
            <a:spAutoFit/>
          </a:bodyPr>
          <a:lstStyle/>
          <a:p>
            <a:pPr algn="ctr"/>
            <a:r>
              <a:rPr lang="en-US" sz="1500" dirty="0" smtClean="0"/>
              <a:t>Fluorescent-</a:t>
            </a:r>
            <a:r>
              <a:rPr lang="en-US" sz="1500" dirty="0" err="1" smtClean="0"/>
              <a:t>labelled</a:t>
            </a:r>
            <a:r>
              <a:rPr lang="en-US" sz="1500" dirty="0" smtClean="0"/>
              <a:t> </a:t>
            </a:r>
            <a:r>
              <a:rPr lang="en-US" sz="1500" dirty="0" err="1" smtClean="0"/>
              <a:t>aerolysin</a:t>
            </a:r>
            <a:endParaRPr lang="en-US" sz="1500" dirty="0" smtClean="0"/>
          </a:p>
          <a:p>
            <a:pPr algn="ctr"/>
            <a:r>
              <a:rPr lang="en-US" sz="1500" dirty="0" smtClean="0"/>
              <a:t>- binds to GPI anchor</a:t>
            </a:r>
            <a:endParaRPr lang="en-US" sz="1500" dirty="0"/>
          </a:p>
        </p:txBody>
      </p:sp>
      <p:sp>
        <p:nvSpPr>
          <p:cNvPr id="42" name="TextBox 41"/>
          <p:cNvSpPr txBox="1"/>
          <p:nvPr/>
        </p:nvSpPr>
        <p:spPr>
          <a:xfrm>
            <a:off x="2646804" y="5381260"/>
            <a:ext cx="683751" cy="369332"/>
          </a:xfrm>
          <a:prstGeom prst="rect">
            <a:avLst/>
          </a:prstGeom>
          <a:noFill/>
        </p:spPr>
        <p:txBody>
          <a:bodyPr wrap="none" rtlCol="0">
            <a:spAutoFit/>
          </a:bodyPr>
          <a:lstStyle/>
          <a:p>
            <a:pPr algn="ctr"/>
            <a:r>
              <a:rPr lang="en-US" dirty="0" smtClean="0"/>
              <a:t>CD59</a:t>
            </a:r>
            <a:endParaRPr lang="en-US" dirty="0"/>
          </a:p>
        </p:txBody>
      </p:sp>
      <p:cxnSp>
        <p:nvCxnSpPr>
          <p:cNvPr id="43" name="Straight Arrow Connector 42"/>
          <p:cNvCxnSpPr/>
          <p:nvPr/>
        </p:nvCxnSpPr>
        <p:spPr>
          <a:xfrm flipH="1">
            <a:off x="3383280" y="5584786"/>
            <a:ext cx="49781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358734" y="5584889"/>
            <a:ext cx="282161" cy="323165"/>
          </a:xfrm>
          <a:prstGeom prst="rect">
            <a:avLst/>
          </a:prstGeom>
          <a:noFill/>
        </p:spPr>
        <p:txBody>
          <a:bodyPr wrap="none" rtlCol="0">
            <a:spAutoFit/>
          </a:bodyPr>
          <a:lstStyle/>
          <a:p>
            <a:pPr algn="ctr"/>
            <a:r>
              <a:rPr lang="en-US" sz="1500" b="1" dirty="0" smtClean="0"/>
              <a:t>1</a:t>
            </a:r>
            <a:endParaRPr lang="en-US" sz="1500" b="1" dirty="0"/>
          </a:p>
        </p:txBody>
      </p:sp>
      <p:sp>
        <p:nvSpPr>
          <p:cNvPr id="47" name="TextBox 46"/>
          <p:cNvSpPr txBox="1"/>
          <p:nvPr/>
        </p:nvSpPr>
        <p:spPr>
          <a:xfrm>
            <a:off x="9085438" y="5584889"/>
            <a:ext cx="282161" cy="323165"/>
          </a:xfrm>
          <a:prstGeom prst="rect">
            <a:avLst/>
          </a:prstGeom>
          <a:noFill/>
        </p:spPr>
        <p:txBody>
          <a:bodyPr wrap="none" rtlCol="0">
            <a:spAutoFit/>
          </a:bodyPr>
          <a:lstStyle/>
          <a:p>
            <a:pPr algn="ctr"/>
            <a:r>
              <a:rPr lang="en-US" sz="1500" b="1" dirty="0"/>
              <a:t>2</a:t>
            </a:r>
            <a:endParaRPr lang="en-US" sz="1500" b="1" dirty="0"/>
          </a:p>
        </p:txBody>
      </p:sp>
      <p:sp>
        <p:nvSpPr>
          <p:cNvPr id="48" name="TextBox 47"/>
          <p:cNvSpPr txBox="1"/>
          <p:nvPr/>
        </p:nvSpPr>
        <p:spPr>
          <a:xfrm>
            <a:off x="8652267" y="5584889"/>
            <a:ext cx="282161" cy="323165"/>
          </a:xfrm>
          <a:prstGeom prst="rect">
            <a:avLst/>
          </a:prstGeom>
          <a:noFill/>
        </p:spPr>
        <p:txBody>
          <a:bodyPr wrap="none" rtlCol="0">
            <a:spAutoFit/>
          </a:bodyPr>
          <a:lstStyle/>
          <a:p>
            <a:pPr algn="ctr"/>
            <a:r>
              <a:rPr lang="en-US" sz="1500" b="1" dirty="0"/>
              <a:t>3</a:t>
            </a:r>
            <a:endParaRPr lang="en-US" sz="1500" b="1" dirty="0"/>
          </a:p>
        </p:txBody>
      </p:sp>
    </p:spTree>
    <p:extLst>
      <p:ext uri="{BB962C8B-B14F-4D97-AF65-F5344CB8AC3E}">
        <p14:creationId xmlns:p14="http://schemas.microsoft.com/office/powerpoint/2010/main" val="1933916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3E46D8C-6E93-4F47-9F11-07A6A673DC1B}"/>
              </a:ext>
            </a:extLst>
          </p:cNvPr>
          <p:cNvSpPr>
            <a:spLocks noGrp="1"/>
          </p:cNvSpPr>
          <p:nvPr>
            <p:ph type="title"/>
          </p:nvPr>
        </p:nvSpPr>
        <p:spPr/>
        <p:txBody>
          <a:bodyPr/>
          <a:lstStyle/>
          <a:p>
            <a:r>
              <a:rPr lang="en-US" dirty="0"/>
              <a:t>QUESTION </a:t>
            </a:r>
            <a:r>
              <a:rPr lang="en-US" dirty="0" smtClean="0"/>
              <a:t>3b:</a:t>
            </a:r>
            <a:endParaRPr lang="en-US" dirty="0"/>
          </a:p>
        </p:txBody>
      </p:sp>
      <p:sp>
        <p:nvSpPr>
          <p:cNvPr id="4" name="Text Placeholder 3">
            <a:extLst>
              <a:ext uri="{FF2B5EF4-FFF2-40B4-BE49-F238E27FC236}">
                <a16:creationId xmlns:a16="http://schemas.microsoft.com/office/drawing/2014/main" xmlns="" id="{7D251B95-9A4E-9B47-9925-FD9361A15C95}"/>
              </a:ext>
            </a:extLst>
          </p:cNvPr>
          <p:cNvSpPr>
            <a:spLocks noGrp="1"/>
          </p:cNvSpPr>
          <p:nvPr>
            <p:ph type="body" idx="1"/>
          </p:nvPr>
        </p:nvSpPr>
        <p:spPr/>
        <p:txBody>
          <a:bodyPr/>
          <a:lstStyle/>
          <a:p>
            <a:r>
              <a:rPr lang="en-US" dirty="0"/>
              <a:t>Which cell population provides the most accurate measurement of the PNH clone size?  What clone size is generally considered clinically significant?</a:t>
            </a:r>
          </a:p>
        </p:txBody>
      </p:sp>
    </p:spTree>
    <p:extLst>
      <p:ext uri="{BB962C8B-B14F-4D97-AF65-F5344CB8AC3E}">
        <p14:creationId xmlns:p14="http://schemas.microsoft.com/office/powerpoint/2010/main" val="19401952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2BE7DA-E3CE-A54C-A551-49EE0D243ED8}"/>
              </a:ext>
            </a:extLst>
          </p:cNvPr>
          <p:cNvSpPr>
            <a:spLocks noGrp="1"/>
          </p:cNvSpPr>
          <p:nvPr>
            <p:ph type="title"/>
          </p:nvPr>
        </p:nvSpPr>
        <p:spPr>
          <a:xfrm>
            <a:off x="553720" y="2010410"/>
            <a:ext cx="11099800" cy="1325563"/>
          </a:xfrm>
        </p:spPr>
        <p:txBody>
          <a:bodyPr>
            <a:noAutofit/>
          </a:bodyPr>
          <a:lstStyle/>
          <a:p>
            <a:r>
              <a:rPr lang="en-US" sz="2400" dirty="0">
                <a:latin typeface="Calibri"/>
                <a:cs typeface="Calibri"/>
              </a:rPr>
              <a:t>Hemolysis and </a:t>
            </a:r>
            <a:r>
              <a:rPr lang="en-US" sz="2400" dirty="0" smtClean="0">
                <a:latin typeface="Calibri"/>
                <a:cs typeface="Calibri"/>
              </a:rPr>
              <a:t>transfusion render </a:t>
            </a:r>
            <a:r>
              <a:rPr lang="en-US" sz="2400" dirty="0">
                <a:latin typeface="Calibri"/>
                <a:cs typeface="Calibri"/>
              </a:rPr>
              <a:t>RBC population unreliable measure of PNH </a:t>
            </a:r>
            <a:r>
              <a:rPr lang="en-US" sz="2400" dirty="0" smtClean="0">
                <a:latin typeface="Calibri"/>
                <a:cs typeface="Calibri"/>
              </a:rPr>
              <a:t>clone size</a:t>
            </a:r>
            <a:endParaRPr lang="en-US" sz="2400" dirty="0">
              <a:latin typeface="Calibri"/>
              <a:cs typeface="Calibri"/>
            </a:endParaRPr>
          </a:p>
        </p:txBody>
      </p:sp>
      <p:sp>
        <p:nvSpPr>
          <p:cNvPr id="5" name="Title 3">
            <a:extLst>
              <a:ext uri="{FF2B5EF4-FFF2-40B4-BE49-F238E27FC236}">
                <a16:creationId xmlns:a16="http://schemas.microsoft.com/office/drawing/2014/main" xmlns="" id="{C52BE7DA-E3CE-A54C-A551-49EE0D243ED8}"/>
              </a:ext>
            </a:extLst>
          </p:cNvPr>
          <p:cNvSpPr txBox="1">
            <a:spLocks/>
          </p:cNvSpPr>
          <p:nvPr/>
        </p:nvSpPr>
        <p:spPr>
          <a:xfrm>
            <a:off x="553720" y="3502661"/>
            <a:ext cx="11099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Calibri"/>
                <a:cs typeface="Calibri"/>
              </a:rPr>
              <a:t>Granulocyte/monocyte clones &lt; 10% are typically not associated with clinically significant hemolysis or PNH manifestations</a:t>
            </a:r>
            <a:endParaRPr lang="en-US" sz="2400" dirty="0">
              <a:latin typeface="Calibri"/>
              <a:cs typeface="Calibri"/>
            </a:endParaRPr>
          </a:p>
        </p:txBody>
      </p:sp>
    </p:spTree>
    <p:extLst>
      <p:ext uri="{BB962C8B-B14F-4D97-AF65-F5344CB8AC3E}">
        <p14:creationId xmlns:p14="http://schemas.microsoft.com/office/powerpoint/2010/main" val="3098103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9F18A-3BF7-4640-AB7C-52B64367951F}"/>
              </a:ext>
            </a:extLst>
          </p:cNvPr>
          <p:cNvSpPr>
            <a:spLocks noGrp="1"/>
          </p:cNvSpPr>
          <p:nvPr>
            <p:ph type="title"/>
          </p:nvPr>
        </p:nvSpPr>
        <p:spPr/>
        <p:txBody>
          <a:bodyPr/>
          <a:lstStyle/>
          <a:p>
            <a:r>
              <a:rPr lang="en-US" dirty="0"/>
              <a:t>QUESTION 4:</a:t>
            </a:r>
          </a:p>
        </p:txBody>
      </p:sp>
      <p:sp>
        <p:nvSpPr>
          <p:cNvPr id="3" name="Text Placeholder 2">
            <a:extLst>
              <a:ext uri="{FF2B5EF4-FFF2-40B4-BE49-F238E27FC236}">
                <a16:creationId xmlns:a16="http://schemas.microsoft.com/office/drawing/2014/main" xmlns="" id="{B4A2FA88-F6DB-024E-AB79-FFD87ECC5190}"/>
              </a:ext>
            </a:extLst>
          </p:cNvPr>
          <p:cNvSpPr>
            <a:spLocks noGrp="1"/>
          </p:cNvSpPr>
          <p:nvPr>
            <p:ph type="body" idx="1"/>
          </p:nvPr>
        </p:nvSpPr>
        <p:spPr/>
        <p:txBody>
          <a:bodyPr/>
          <a:lstStyle/>
          <a:p>
            <a:r>
              <a:rPr lang="en-US" dirty="0"/>
              <a:t>What potential signs and symptoms do patients with PNH present with? Why may patients with PNH experience a delay in diagnosis? </a:t>
            </a:r>
          </a:p>
        </p:txBody>
      </p:sp>
    </p:spTree>
    <p:extLst>
      <p:ext uri="{BB962C8B-B14F-4D97-AF65-F5344CB8AC3E}">
        <p14:creationId xmlns:p14="http://schemas.microsoft.com/office/powerpoint/2010/main" val="3495497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B9C769-732B-F64F-8E34-69DE3AEA79F8}"/>
              </a:ext>
            </a:extLst>
          </p:cNvPr>
          <p:cNvSpPr>
            <a:spLocks noGrp="1"/>
          </p:cNvSpPr>
          <p:nvPr>
            <p:ph type="title"/>
          </p:nvPr>
        </p:nvSpPr>
        <p:spPr>
          <a:xfrm>
            <a:off x="838200" y="151765"/>
            <a:ext cx="10515600" cy="1325563"/>
          </a:xfrm>
        </p:spPr>
        <p:txBody>
          <a:bodyPr>
            <a:normAutofit/>
          </a:bodyPr>
          <a:lstStyle/>
          <a:p>
            <a:r>
              <a:rPr lang="en-US" sz="3200" b="1" dirty="0"/>
              <a:t>PNH Signs and Symptoms </a:t>
            </a:r>
          </a:p>
        </p:txBody>
      </p:sp>
      <p:pic>
        <p:nvPicPr>
          <p:cNvPr id="5" name="Picture 4" descr="A diagram of a human body&#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12" y="1556067"/>
            <a:ext cx="7017068" cy="4460350"/>
          </a:xfrm>
          <a:prstGeom prst="rect">
            <a:avLst/>
          </a:prstGeom>
        </p:spPr>
      </p:pic>
    </p:spTree>
    <p:extLst>
      <p:ext uri="{BB962C8B-B14F-4D97-AF65-F5344CB8AC3E}">
        <p14:creationId xmlns:p14="http://schemas.microsoft.com/office/powerpoint/2010/main" val="32060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90E4BAE-D47A-8042-89DB-59E79A3CB759}"/>
              </a:ext>
            </a:extLst>
          </p:cNvPr>
          <p:cNvSpPr>
            <a:spLocks noGrp="1"/>
          </p:cNvSpPr>
          <p:nvPr>
            <p:ph type="title"/>
          </p:nvPr>
        </p:nvSpPr>
        <p:spPr/>
        <p:txBody>
          <a:bodyPr/>
          <a:lstStyle/>
          <a:p>
            <a:r>
              <a:rPr lang="en-US" dirty="0"/>
              <a:t>QUESTION 5:</a:t>
            </a:r>
          </a:p>
        </p:txBody>
      </p:sp>
      <p:sp>
        <p:nvSpPr>
          <p:cNvPr id="5" name="Text Placeholder 4">
            <a:extLst>
              <a:ext uri="{FF2B5EF4-FFF2-40B4-BE49-F238E27FC236}">
                <a16:creationId xmlns:a16="http://schemas.microsoft.com/office/drawing/2014/main" xmlns="" id="{3267F38F-05CA-D54C-8C38-5D2D01E6CE30}"/>
              </a:ext>
            </a:extLst>
          </p:cNvPr>
          <p:cNvSpPr>
            <a:spLocks noGrp="1"/>
          </p:cNvSpPr>
          <p:nvPr>
            <p:ph type="body" idx="1"/>
          </p:nvPr>
        </p:nvSpPr>
        <p:spPr/>
        <p:txBody>
          <a:bodyPr/>
          <a:lstStyle/>
          <a:p>
            <a:r>
              <a:rPr lang="en-US" dirty="0"/>
              <a:t>What are the CATCH Criteria?</a:t>
            </a:r>
          </a:p>
        </p:txBody>
      </p:sp>
    </p:spTree>
    <p:extLst>
      <p:ext uri="{BB962C8B-B14F-4D97-AF65-F5344CB8AC3E}">
        <p14:creationId xmlns:p14="http://schemas.microsoft.com/office/powerpoint/2010/main" val="187430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B8A6E-E1FB-E649-AAEB-3E97E18508FF}"/>
              </a:ext>
            </a:extLst>
          </p:cNvPr>
          <p:cNvSpPr>
            <a:spLocks noGrp="1"/>
          </p:cNvSpPr>
          <p:nvPr>
            <p:ph type="title"/>
          </p:nvPr>
        </p:nvSpPr>
        <p:spPr/>
        <p:txBody>
          <a:bodyPr>
            <a:normAutofit/>
          </a:bodyPr>
          <a:lstStyle/>
          <a:p>
            <a:r>
              <a:rPr lang="en-US" sz="3200" b="1" dirty="0" smtClean="0"/>
              <a:t>Learning Objectives</a:t>
            </a:r>
            <a:r>
              <a:rPr lang="en-US" sz="3200" b="1" dirty="0"/>
              <a:t>:</a:t>
            </a:r>
          </a:p>
        </p:txBody>
      </p:sp>
      <p:sp>
        <p:nvSpPr>
          <p:cNvPr id="3" name="Content Placeholder 2">
            <a:extLst>
              <a:ext uri="{FF2B5EF4-FFF2-40B4-BE49-F238E27FC236}">
                <a16:creationId xmlns:a16="http://schemas.microsoft.com/office/drawing/2014/main" xmlns="" id="{82883A33-6BB4-944B-B3E5-CEDCC5C414C1}"/>
              </a:ext>
            </a:extLst>
          </p:cNvPr>
          <p:cNvSpPr>
            <a:spLocks noGrp="1"/>
          </p:cNvSpPr>
          <p:nvPr>
            <p:ph idx="1"/>
          </p:nvPr>
        </p:nvSpPr>
        <p:spPr/>
        <p:txBody>
          <a:bodyPr>
            <a:normAutofit/>
          </a:bodyPr>
          <a:lstStyle/>
          <a:p>
            <a:pPr marL="0" indent="0">
              <a:buNone/>
            </a:pPr>
            <a:r>
              <a:rPr lang="en-US" sz="2400" dirty="0" smtClean="0"/>
              <a:t>1. </a:t>
            </a:r>
            <a:r>
              <a:rPr lang="en-US" sz="2400" dirty="0" smtClean="0"/>
              <a:t>To </a:t>
            </a:r>
            <a:r>
              <a:rPr lang="en-US" sz="2400" dirty="0"/>
              <a:t>provide an overview of the pathophysiology, clinical presentation, and diagnosis of Paroxysmal Nocturnal Hemoglobinuria (PNH), including the role of complement dysregulation and its impact on red blood cell destruction</a:t>
            </a:r>
            <a:r>
              <a:rPr lang="en-US" sz="2400" dirty="0" smtClean="0"/>
              <a:t>.</a:t>
            </a:r>
          </a:p>
          <a:p>
            <a:pPr marL="514350" indent="-514350">
              <a:buAutoNum type="arabicPeriod"/>
            </a:pPr>
            <a:endParaRPr lang="en-US" sz="1100" dirty="0"/>
          </a:p>
          <a:p>
            <a:pPr marL="0" indent="0">
              <a:buNone/>
            </a:pPr>
            <a:r>
              <a:rPr lang="en-US" sz="2400" dirty="0"/>
              <a:t>2. To review common reasons for diagnostic delay and the “CATCH” criteria</a:t>
            </a:r>
          </a:p>
          <a:p>
            <a:pPr marL="0" indent="0">
              <a:buNone/>
            </a:pPr>
            <a:endParaRPr lang="en-US" sz="1100" dirty="0" smtClean="0"/>
          </a:p>
          <a:p>
            <a:pPr marL="0" indent="0">
              <a:buNone/>
            </a:pPr>
            <a:r>
              <a:rPr lang="en-US" sz="2400" dirty="0" smtClean="0"/>
              <a:t>3</a:t>
            </a:r>
            <a:r>
              <a:rPr lang="en-US" sz="2400" dirty="0"/>
              <a:t>. To familiarize participants with the diagnostic tools and techniques used in the evaluation of PNH, such as flow cytometry</a:t>
            </a:r>
          </a:p>
          <a:p>
            <a:pPr marL="0" indent="0">
              <a:buNone/>
            </a:pPr>
            <a:endParaRPr lang="en-US" sz="1000" dirty="0" smtClean="0"/>
          </a:p>
          <a:p>
            <a:pPr marL="0" indent="0">
              <a:buNone/>
            </a:pPr>
            <a:r>
              <a:rPr lang="en-US" sz="2400" dirty="0" smtClean="0"/>
              <a:t>4</a:t>
            </a:r>
            <a:r>
              <a:rPr lang="en-US" sz="2400" dirty="0"/>
              <a:t>. To review the principles of PNH management, including supportive care measures, pharmacologic interventions such as anti-complement therapy, and potential considerations for hematopoietic stem cell transplantation.</a:t>
            </a:r>
          </a:p>
          <a:p>
            <a:endParaRPr lang="en-US" dirty="0"/>
          </a:p>
          <a:p>
            <a:endParaRPr lang="en-US" dirty="0"/>
          </a:p>
        </p:txBody>
      </p:sp>
    </p:spTree>
    <p:extLst>
      <p:ext uri="{BB962C8B-B14F-4D97-AF65-F5344CB8AC3E}">
        <p14:creationId xmlns:p14="http://schemas.microsoft.com/office/powerpoint/2010/main" val="17212045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A3C77-0428-084A-AFD0-3FC3CF2AD110}"/>
              </a:ext>
            </a:extLst>
          </p:cNvPr>
          <p:cNvSpPr>
            <a:spLocks noGrp="1"/>
          </p:cNvSpPr>
          <p:nvPr>
            <p:ph type="title"/>
          </p:nvPr>
        </p:nvSpPr>
        <p:spPr/>
        <p:txBody>
          <a:bodyPr/>
          <a:lstStyle/>
          <a:p>
            <a:r>
              <a:rPr lang="en-US" dirty="0"/>
              <a:t>CATCH Criteria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1720" y="1919922"/>
            <a:ext cx="7706360" cy="3175580"/>
          </a:xfrm>
          <a:prstGeom prst="rect">
            <a:avLst/>
          </a:prstGeom>
        </p:spPr>
      </p:pic>
    </p:spTree>
    <p:extLst>
      <p:ext uri="{BB962C8B-B14F-4D97-AF65-F5344CB8AC3E}">
        <p14:creationId xmlns:p14="http://schemas.microsoft.com/office/powerpoint/2010/main" val="25316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10CF6-AB39-4E45-910F-349CAD14222B}"/>
              </a:ext>
            </a:extLst>
          </p:cNvPr>
          <p:cNvSpPr>
            <a:spLocks noGrp="1"/>
          </p:cNvSpPr>
          <p:nvPr>
            <p:ph type="title"/>
          </p:nvPr>
        </p:nvSpPr>
        <p:spPr/>
        <p:txBody>
          <a:bodyPr>
            <a:normAutofit/>
          </a:bodyPr>
          <a:lstStyle/>
          <a:p>
            <a:r>
              <a:rPr lang="en-US" sz="3200" b="1" dirty="0"/>
              <a:t>Case 2:</a:t>
            </a:r>
          </a:p>
        </p:txBody>
      </p:sp>
      <p:sp>
        <p:nvSpPr>
          <p:cNvPr id="3" name="Content Placeholder 2">
            <a:extLst>
              <a:ext uri="{FF2B5EF4-FFF2-40B4-BE49-F238E27FC236}">
                <a16:creationId xmlns:a16="http://schemas.microsoft.com/office/drawing/2014/main" xmlns="" id="{C018EA26-EFC8-6E44-B6A6-C4F41949340D}"/>
              </a:ext>
            </a:extLst>
          </p:cNvPr>
          <p:cNvSpPr>
            <a:spLocks noGrp="1"/>
          </p:cNvSpPr>
          <p:nvPr>
            <p:ph idx="1"/>
          </p:nvPr>
        </p:nvSpPr>
        <p:spPr/>
        <p:txBody>
          <a:bodyPr>
            <a:normAutofit fontScale="70000" lnSpcReduction="20000"/>
          </a:bodyPr>
          <a:lstStyle/>
          <a:p>
            <a:pPr marL="0" indent="0">
              <a:buNone/>
            </a:pPr>
            <a:r>
              <a:rPr lang="en-US" dirty="0"/>
              <a:t>A previously healthy 35-year-old female presents to the ED for evaluation of severe abdominal pain and red urine which has developed over the past 5 days. She currently is taking an oral contraceptive but is on no other medications. </a:t>
            </a:r>
          </a:p>
          <a:p>
            <a:pPr marL="0" indent="0">
              <a:buNone/>
            </a:pPr>
            <a:r>
              <a:rPr lang="en-US" dirty="0"/>
              <a:t>Her examination is significant for mild scleral icterus and jaundice. There is no abdominal or costovertebral tenderness on exam. The remainder of the exam is unremarkable.</a:t>
            </a:r>
          </a:p>
          <a:p>
            <a:pPr marL="0" indent="0">
              <a:buNone/>
            </a:pPr>
            <a:r>
              <a:rPr lang="en-US" dirty="0"/>
              <a:t> Laboratory studies are significant for a hemoglobin level of 79 g/L with an absolute reticulocyte count of 267 × 109/L. White blood cell count and platelet count are slightly decreased. Indirect bilirubin is elevated at 72 </a:t>
            </a:r>
            <a:r>
              <a:rPr lang="el-GR" dirty="0"/>
              <a:t>μ</a:t>
            </a:r>
            <a:r>
              <a:rPr lang="en-US" dirty="0"/>
              <a:t>mol/L, but alanine transaminase (ALT), and alkaline phosphatase are normal. Lactate dehydrogenase (LDH) is also increased at 1,024 U/L and haptoglobin is undetectably low. Blood bank evaluation confirms the DAT is negative. </a:t>
            </a:r>
          </a:p>
          <a:p>
            <a:pPr marL="0" indent="0">
              <a:buNone/>
            </a:pPr>
            <a:r>
              <a:rPr lang="en-US" dirty="0"/>
              <a:t>Abdominal imaging reveals mesenteric vein thrombosis. She is anticoagulated with low molecular weight heparin, leading to clinical improvement of her abdominal pain. She has no prior or family history of thrombosis.  </a:t>
            </a:r>
          </a:p>
          <a:p>
            <a:pPr marL="0" indent="0">
              <a:buNone/>
            </a:pPr>
            <a:endParaRPr lang="en-US" dirty="0"/>
          </a:p>
          <a:p>
            <a:pPr marL="0" indent="0">
              <a:buNone/>
            </a:pPr>
            <a:r>
              <a:rPr lang="en-US" dirty="0"/>
              <a:t>The patient is referred to hematology and a diagnosis of PNH is made based on high sensitivity flow cytometry with confirms a granulocyte clone size of 88% and a monocyte clone size of 82%. </a:t>
            </a:r>
          </a:p>
        </p:txBody>
      </p:sp>
    </p:spTree>
    <p:extLst>
      <p:ext uri="{BB962C8B-B14F-4D97-AF65-F5344CB8AC3E}">
        <p14:creationId xmlns:p14="http://schemas.microsoft.com/office/powerpoint/2010/main" val="359529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EB672C-8FA8-F045-8635-25D5005D5069}"/>
              </a:ext>
            </a:extLst>
          </p:cNvPr>
          <p:cNvSpPr>
            <a:spLocks noGrp="1"/>
          </p:cNvSpPr>
          <p:nvPr>
            <p:ph type="title"/>
          </p:nvPr>
        </p:nvSpPr>
        <p:spPr/>
        <p:txBody>
          <a:bodyPr/>
          <a:lstStyle/>
          <a:p>
            <a:r>
              <a:rPr lang="en-US" dirty="0"/>
              <a:t>Question 1:</a:t>
            </a:r>
          </a:p>
        </p:txBody>
      </p:sp>
      <p:sp>
        <p:nvSpPr>
          <p:cNvPr id="5" name="Text Placeholder 4">
            <a:extLst>
              <a:ext uri="{FF2B5EF4-FFF2-40B4-BE49-F238E27FC236}">
                <a16:creationId xmlns:a16="http://schemas.microsoft.com/office/drawing/2014/main" xmlns="" id="{58AD20F7-074A-6F47-9AF6-B94C8B880631}"/>
              </a:ext>
            </a:extLst>
          </p:cNvPr>
          <p:cNvSpPr>
            <a:spLocks noGrp="1"/>
          </p:cNvSpPr>
          <p:nvPr>
            <p:ph type="body" idx="1"/>
          </p:nvPr>
        </p:nvSpPr>
        <p:spPr/>
        <p:txBody>
          <a:bodyPr/>
          <a:lstStyle/>
          <a:p>
            <a:r>
              <a:rPr lang="en-US" dirty="0"/>
              <a:t>In addition to anticoagulation as above, what urgent management do you suggest? What is the mechanism of action of this treatment?</a:t>
            </a:r>
          </a:p>
        </p:txBody>
      </p:sp>
    </p:spTree>
    <p:extLst>
      <p:ext uri="{BB962C8B-B14F-4D97-AF65-F5344CB8AC3E}">
        <p14:creationId xmlns:p14="http://schemas.microsoft.com/office/powerpoint/2010/main" val="347143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FB10E-3F78-7A47-AB6A-315098C6C58A}"/>
              </a:ext>
            </a:extLst>
          </p:cNvPr>
          <p:cNvSpPr>
            <a:spLocks noGrp="1"/>
          </p:cNvSpPr>
          <p:nvPr>
            <p:ph type="title"/>
          </p:nvPr>
        </p:nvSpPr>
        <p:spPr/>
        <p:txBody>
          <a:bodyPr>
            <a:normAutofit/>
          </a:bodyPr>
          <a:lstStyle/>
          <a:p>
            <a:r>
              <a:rPr lang="en-US" sz="3200" b="1" dirty="0"/>
              <a:t>Complement </a:t>
            </a:r>
            <a:r>
              <a:rPr lang="en-US" sz="3200" b="1" dirty="0" smtClean="0"/>
              <a:t>Inhibition </a:t>
            </a:r>
            <a:r>
              <a:rPr lang="mr-IN" sz="3200" dirty="0" smtClean="0"/>
              <a:t>–</a:t>
            </a:r>
            <a:r>
              <a:rPr lang="en-US" sz="3200" dirty="0" smtClean="0"/>
              <a:t> the cornerstone of PNH therapy</a:t>
            </a:r>
            <a:endParaRPr lang="en-US" sz="3200" dirty="0"/>
          </a:p>
        </p:txBody>
      </p:sp>
      <p:pic>
        <p:nvPicPr>
          <p:cNvPr id="5" name="Picture 4" descr="A close-up of a medical documen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38928"/>
          <a:stretch/>
        </p:blipFill>
        <p:spPr bwMode="auto">
          <a:xfrm>
            <a:off x="614679" y="1893570"/>
            <a:ext cx="10558849" cy="217043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066800" y="4686776"/>
            <a:ext cx="8599680" cy="1415772"/>
          </a:xfrm>
          <a:prstGeom prst="rect">
            <a:avLst/>
          </a:prstGeom>
          <a:noFill/>
        </p:spPr>
        <p:txBody>
          <a:bodyPr wrap="none" rtlCol="0">
            <a:spAutoFit/>
          </a:bodyPr>
          <a:lstStyle/>
          <a:p>
            <a:r>
              <a:rPr lang="en-US" dirty="0" smtClean="0"/>
              <a:t>Indicated for granulocyte PNH clone size ≥ 10%  </a:t>
            </a:r>
            <a:r>
              <a:rPr lang="en-US" b="1" dirty="0" smtClean="0"/>
              <a:t>AND </a:t>
            </a:r>
            <a:r>
              <a:rPr lang="en-US" dirty="0" smtClean="0"/>
              <a:t> LDH  ≥ 1.5x ULN  </a:t>
            </a:r>
            <a:r>
              <a:rPr lang="en-US" b="1" dirty="0" smtClean="0"/>
              <a:t>PLUS one of</a:t>
            </a:r>
          </a:p>
          <a:p>
            <a:endParaRPr lang="en-US" sz="1400" dirty="0" smtClean="0"/>
          </a:p>
          <a:p>
            <a:r>
              <a:rPr lang="en-US" dirty="0"/>
              <a:t>	</a:t>
            </a:r>
            <a:r>
              <a:rPr lang="en-US" dirty="0" smtClean="0"/>
              <a:t>- anemia / transfusion requirement 			- chronic renal </a:t>
            </a:r>
            <a:r>
              <a:rPr lang="en-US" dirty="0"/>
              <a:t>failure</a:t>
            </a:r>
          </a:p>
          <a:p>
            <a:r>
              <a:rPr lang="en-US" dirty="0"/>
              <a:t>	- </a:t>
            </a:r>
            <a:r>
              <a:rPr lang="en-US" dirty="0" smtClean="0"/>
              <a:t>symptomatic pulmonary hypertension		- thrombosis</a:t>
            </a:r>
          </a:p>
          <a:p>
            <a:r>
              <a:rPr lang="en-US" dirty="0"/>
              <a:t>	</a:t>
            </a:r>
            <a:r>
              <a:rPr lang="en-US" dirty="0" smtClean="0"/>
              <a:t>- severe abdominal pain from smooth muscle spasm</a:t>
            </a:r>
            <a:endParaRPr lang="en-US" dirty="0"/>
          </a:p>
        </p:txBody>
      </p:sp>
    </p:spTree>
    <p:extLst>
      <p:ext uri="{BB962C8B-B14F-4D97-AF65-F5344CB8AC3E}">
        <p14:creationId xmlns:p14="http://schemas.microsoft.com/office/powerpoint/2010/main" val="3881091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63CD81F-E53D-B145-8004-7B27497EB784}"/>
              </a:ext>
            </a:extLst>
          </p:cNvPr>
          <p:cNvSpPr>
            <a:spLocks noGrp="1"/>
          </p:cNvSpPr>
          <p:nvPr>
            <p:ph type="title"/>
          </p:nvPr>
        </p:nvSpPr>
        <p:spPr/>
        <p:txBody>
          <a:bodyPr/>
          <a:lstStyle/>
          <a:p>
            <a:r>
              <a:rPr lang="en-US" dirty="0"/>
              <a:t>Question 2:</a:t>
            </a:r>
          </a:p>
        </p:txBody>
      </p:sp>
      <p:sp>
        <p:nvSpPr>
          <p:cNvPr id="5" name="Text Placeholder 4">
            <a:extLst>
              <a:ext uri="{FF2B5EF4-FFF2-40B4-BE49-F238E27FC236}">
                <a16:creationId xmlns:a16="http://schemas.microsoft.com/office/drawing/2014/main" xmlns="" id="{F3EFEA8B-FC40-B446-BE6C-159B210F6A2A}"/>
              </a:ext>
            </a:extLst>
          </p:cNvPr>
          <p:cNvSpPr>
            <a:spLocks noGrp="1"/>
          </p:cNvSpPr>
          <p:nvPr>
            <p:ph type="body" idx="1"/>
          </p:nvPr>
        </p:nvSpPr>
        <p:spPr/>
        <p:txBody>
          <a:bodyPr/>
          <a:lstStyle/>
          <a:p>
            <a:r>
              <a:rPr lang="en-US" dirty="0"/>
              <a:t>What is a potentially fatal consequence of anti-C5 therapy?</a:t>
            </a:r>
          </a:p>
        </p:txBody>
      </p:sp>
    </p:spTree>
    <p:extLst>
      <p:ext uri="{BB962C8B-B14F-4D97-AF65-F5344CB8AC3E}">
        <p14:creationId xmlns:p14="http://schemas.microsoft.com/office/powerpoint/2010/main" val="235425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FF0A1-4C27-1B4E-8717-3610205451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C43C7C7-074D-564E-847E-2E3E4B819D97}"/>
              </a:ext>
            </a:extLst>
          </p:cNvPr>
          <p:cNvSpPr>
            <a:spLocks noGrp="1"/>
          </p:cNvSpPr>
          <p:nvPr>
            <p:ph idx="1"/>
          </p:nvPr>
        </p:nvSpPr>
        <p:spPr>
          <a:xfrm>
            <a:off x="838200" y="3313850"/>
            <a:ext cx="10515600" cy="2038037"/>
          </a:xfrm>
        </p:spPr>
        <p:txBody>
          <a:bodyPr>
            <a:normAutofit/>
          </a:bodyPr>
          <a:lstStyle/>
          <a:p>
            <a:pPr marL="0" indent="0">
              <a:buNone/>
            </a:pPr>
            <a:r>
              <a:rPr lang="en-US" sz="2200" i="1" dirty="0"/>
              <a:t>“The incidence of meningococcal disease in individuals receiving eculizumab is 2.7 to 3.0 per 1000 person-years, and the mortality rate is 0.28 to 0.34 per 1000 person-years in the world. The case-fatality rate of meningococcal disease in eculizumab-exposed individuals is 10% to 11% in the world”</a:t>
            </a:r>
          </a:p>
        </p:txBody>
      </p:sp>
      <p:pic>
        <p:nvPicPr>
          <p:cNvPr id="4" name="Picture 3">
            <a:extLst>
              <a:ext uri="{FF2B5EF4-FFF2-40B4-BE49-F238E27FC236}">
                <a16:creationId xmlns:a16="http://schemas.microsoft.com/office/drawing/2014/main" xmlns="" id="{A0CDFFB8-EB52-3749-8168-D55DF398A8DD}"/>
              </a:ext>
            </a:extLst>
          </p:cNvPr>
          <p:cNvPicPr>
            <a:picLocks noChangeAspect="1"/>
          </p:cNvPicPr>
          <p:nvPr/>
        </p:nvPicPr>
        <p:blipFill rotWithShape="1">
          <a:blip r:embed="rId2"/>
          <a:srcRect l="3532"/>
          <a:stretch/>
        </p:blipFill>
        <p:spPr>
          <a:xfrm>
            <a:off x="406400" y="164027"/>
            <a:ext cx="11099800" cy="2717800"/>
          </a:xfrm>
          <a:prstGeom prst="rect">
            <a:avLst/>
          </a:prstGeom>
        </p:spPr>
      </p:pic>
      <p:sp>
        <p:nvSpPr>
          <p:cNvPr id="5" name="Title 3">
            <a:extLst>
              <a:ext uri="{FF2B5EF4-FFF2-40B4-BE49-F238E27FC236}">
                <a16:creationId xmlns:a16="http://schemas.microsoft.com/office/drawing/2014/main" xmlns="" id="{C52BE7DA-E3CE-A54C-A551-49EE0D243ED8}"/>
              </a:ext>
            </a:extLst>
          </p:cNvPr>
          <p:cNvSpPr txBox="1">
            <a:spLocks/>
          </p:cNvSpPr>
          <p:nvPr/>
        </p:nvSpPr>
        <p:spPr>
          <a:xfrm>
            <a:off x="406400" y="5474970"/>
            <a:ext cx="11099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alibri"/>
                <a:cs typeface="Calibri"/>
              </a:rPr>
              <a:t>MENINGOCOCCAL VACCINATION IS KEY </a:t>
            </a:r>
            <a:r>
              <a:rPr lang="en-US" sz="2400" dirty="0" smtClean="0">
                <a:latin typeface="Calibri"/>
                <a:cs typeface="Calibri"/>
              </a:rPr>
              <a:t>(</a:t>
            </a:r>
            <a:r>
              <a:rPr lang="en-US" sz="2400" dirty="0" err="1" smtClean="0">
                <a:latin typeface="Calibri"/>
                <a:cs typeface="Calibri"/>
              </a:rPr>
              <a:t>serogroups</a:t>
            </a:r>
            <a:r>
              <a:rPr lang="en-US" sz="2400" dirty="0" smtClean="0">
                <a:latin typeface="Calibri"/>
                <a:cs typeface="Calibri"/>
              </a:rPr>
              <a:t> ACWY and B)</a:t>
            </a:r>
            <a:endParaRPr lang="en-US" sz="2400" b="1" dirty="0">
              <a:latin typeface="Calibri"/>
              <a:cs typeface="Calibri"/>
            </a:endParaRPr>
          </a:p>
        </p:txBody>
      </p:sp>
    </p:spTree>
    <p:extLst>
      <p:ext uri="{BB962C8B-B14F-4D97-AF65-F5344CB8AC3E}">
        <p14:creationId xmlns:p14="http://schemas.microsoft.com/office/powerpoint/2010/main" val="1280487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2F1876-58E1-A84E-B42A-E097D50DF077}"/>
              </a:ext>
            </a:extLst>
          </p:cNvPr>
          <p:cNvSpPr>
            <a:spLocks noGrp="1"/>
          </p:cNvSpPr>
          <p:nvPr>
            <p:ph type="title"/>
          </p:nvPr>
        </p:nvSpPr>
        <p:spPr/>
        <p:txBody>
          <a:bodyPr/>
          <a:lstStyle/>
          <a:p>
            <a:r>
              <a:rPr lang="en-US" dirty="0"/>
              <a:t>Question 3:</a:t>
            </a:r>
          </a:p>
        </p:txBody>
      </p:sp>
      <p:sp>
        <p:nvSpPr>
          <p:cNvPr id="3" name="Text Placeholder 2">
            <a:extLst>
              <a:ext uri="{FF2B5EF4-FFF2-40B4-BE49-F238E27FC236}">
                <a16:creationId xmlns:a16="http://schemas.microsoft.com/office/drawing/2014/main" xmlns="" id="{3D44D42E-4612-184B-A03D-EB2EF9667C02}"/>
              </a:ext>
            </a:extLst>
          </p:cNvPr>
          <p:cNvSpPr>
            <a:spLocks noGrp="1"/>
          </p:cNvSpPr>
          <p:nvPr>
            <p:ph type="body" idx="1"/>
          </p:nvPr>
        </p:nvSpPr>
        <p:spPr/>
        <p:txBody>
          <a:bodyPr/>
          <a:lstStyle/>
          <a:p>
            <a:r>
              <a:rPr lang="en-US" dirty="0"/>
              <a:t>What do you expect will happen to the patients PNH clone size once anti-complement therapy is started? How long do you advise the patient they will be on anti-complement therapy?</a:t>
            </a:r>
          </a:p>
        </p:txBody>
      </p:sp>
    </p:spTree>
    <p:extLst>
      <p:ext uri="{BB962C8B-B14F-4D97-AF65-F5344CB8AC3E}">
        <p14:creationId xmlns:p14="http://schemas.microsoft.com/office/powerpoint/2010/main" val="191267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FE8129-7CA6-D942-BAB3-AB7942CB1013}"/>
              </a:ext>
            </a:extLst>
          </p:cNvPr>
          <p:cNvSpPr>
            <a:spLocks noGrp="1"/>
          </p:cNvSpPr>
          <p:nvPr>
            <p:ph type="title"/>
          </p:nvPr>
        </p:nvSpPr>
        <p:spPr/>
        <p:txBody>
          <a:bodyPr/>
          <a:lstStyle/>
          <a:p>
            <a:r>
              <a:rPr lang="en-US" dirty="0"/>
              <a:t>Anti-complement therapy is not anti-clonal.</a:t>
            </a:r>
          </a:p>
        </p:txBody>
      </p:sp>
      <p:sp>
        <p:nvSpPr>
          <p:cNvPr id="5" name="Content Placeholder 4">
            <a:extLst>
              <a:ext uri="{FF2B5EF4-FFF2-40B4-BE49-F238E27FC236}">
                <a16:creationId xmlns:a16="http://schemas.microsoft.com/office/drawing/2014/main" xmlns="" id="{6102265A-5480-3648-8434-AB630156E4E7}"/>
              </a:ext>
            </a:extLst>
          </p:cNvPr>
          <p:cNvSpPr>
            <a:spLocks noGrp="1"/>
          </p:cNvSpPr>
          <p:nvPr>
            <p:ph idx="1"/>
          </p:nvPr>
        </p:nvSpPr>
        <p:spPr/>
        <p:txBody>
          <a:bodyPr/>
          <a:lstStyle/>
          <a:p>
            <a:r>
              <a:rPr lang="en-US" dirty="0"/>
              <a:t>PNH clone size </a:t>
            </a:r>
            <a:r>
              <a:rPr lang="en-US" b="1" dirty="0" smtClean="0"/>
              <a:t>does not decrease </a:t>
            </a:r>
            <a:r>
              <a:rPr lang="en-US" dirty="0" smtClean="0"/>
              <a:t>with </a:t>
            </a:r>
            <a:r>
              <a:rPr lang="en-US" dirty="0"/>
              <a:t>anti-complement </a:t>
            </a:r>
            <a:r>
              <a:rPr lang="en-US" dirty="0" smtClean="0"/>
              <a:t>therapy</a:t>
            </a:r>
          </a:p>
          <a:p>
            <a:r>
              <a:rPr lang="en-US" dirty="0" smtClean="0"/>
              <a:t>Treatment </a:t>
            </a:r>
            <a:r>
              <a:rPr lang="en-US" dirty="0"/>
              <a:t>is </a:t>
            </a:r>
            <a:r>
              <a:rPr lang="en-US" dirty="0" smtClean="0"/>
              <a:t>lifelong</a:t>
            </a:r>
            <a:endParaRPr lang="en-US" dirty="0"/>
          </a:p>
        </p:txBody>
      </p:sp>
    </p:spTree>
    <p:extLst>
      <p:ext uri="{BB962C8B-B14F-4D97-AF65-F5344CB8AC3E}">
        <p14:creationId xmlns:p14="http://schemas.microsoft.com/office/powerpoint/2010/main" val="363053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0F3EF-6C1C-0540-99A3-FB1A15416E86}"/>
              </a:ext>
            </a:extLst>
          </p:cNvPr>
          <p:cNvSpPr>
            <a:spLocks noGrp="1"/>
          </p:cNvSpPr>
          <p:nvPr>
            <p:ph type="title"/>
          </p:nvPr>
        </p:nvSpPr>
        <p:spPr/>
        <p:txBody>
          <a:bodyPr/>
          <a:lstStyle/>
          <a:p>
            <a:r>
              <a:rPr lang="en-US" dirty="0"/>
              <a:t>Question 4:</a:t>
            </a:r>
          </a:p>
        </p:txBody>
      </p:sp>
      <p:sp>
        <p:nvSpPr>
          <p:cNvPr id="3" name="Text Placeholder 2">
            <a:extLst>
              <a:ext uri="{FF2B5EF4-FFF2-40B4-BE49-F238E27FC236}">
                <a16:creationId xmlns:a16="http://schemas.microsoft.com/office/drawing/2014/main" xmlns="" id="{49426539-8CD7-3140-95D5-819AE0EE41F8}"/>
              </a:ext>
            </a:extLst>
          </p:cNvPr>
          <p:cNvSpPr>
            <a:spLocks noGrp="1"/>
          </p:cNvSpPr>
          <p:nvPr>
            <p:ph type="body" idx="1"/>
          </p:nvPr>
        </p:nvSpPr>
        <p:spPr/>
        <p:txBody>
          <a:bodyPr/>
          <a:lstStyle/>
          <a:p>
            <a:r>
              <a:rPr lang="en-US" dirty="0"/>
              <a:t>What other supportive care might you offer this patient? Is there a cure for PNH?</a:t>
            </a:r>
          </a:p>
        </p:txBody>
      </p:sp>
    </p:spTree>
    <p:extLst>
      <p:ext uri="{BB962C8B-B14F-4D97-AF65-F5344CB8AC3E}">
        <p14:creationId xmlns:p14="http://schemas.microsoft.com/office/powerpoint/2010/main" val="195138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67E3C1F1-8882-A946-956C-D3E3550FDD27}"/>
              </a:ext>
            </a:extLst>
          </p:cNvPr>
          <p:cNvGraphicFramePr>
            <a:graphicFrameLocks noGrp="1"/>
          </p:cNvGraphicFramePr>
          <p:nvPr>
            <p:ph idx="1"/>
            <p:extLst>
              <p:ext uri="{D42A27DB-BD31-4B8C-83A1-F6EECF244321}">
                <p14:modId xmlns:p14="http://schemas.microsoft.com/office/powerpoint/2010/main" val="53935550"/>
              </p:ext>
            </p:extLst>
          </p:nvPr>
        </p:nvGraphicFramePr>
        <p:xfrm>
          <a:off x="685800" y="120586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48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3CA0D-8BFE-2343-A803-FF2921B4B864}"/>
              </a:ext>
            </a:extLst>
          </p:cNvPr>
          <p:cNvSpPr>
            <a:spLocks noGrp="1"/>
          </p:cNvSpPr>
          <p:nvPr>
            <p:ph type="title"/>
          </p:nvPr>
        </p:nvSpPr>
        <p:spPr/>
        <p:txBody>
          <a:bodyPr>
            <a:normAutofit/>
          </a:bodyPr>
          <a:lstStyle/>
          <a:p>
            <a:r>
              <a:rPr lang="en-US" sz="3200" b="1" dirty="0"/>
              <a:t>Case 1:</a:t>
            </a:r>
          </a:p>
        </p:txBody>
      </p:sp>
      <p:sp>
        <p:nvSpPr>
          <p:cNvPr id="3" name="Content Placeholder 2">
            <a:extLst>
              <a:ext uri="{FF2B5EF4-FFF2-40B4-BE49-F238E27FC236}">
                <a16:creationId xmlns:a16="http://schemas.microsoft.com/office/drawing/2014/main" xmlns="" id="{EA3B70FE-D922-B84D-8060-EBCFA2E787A1}"/>
              </a:ext>
            </a:extLst>
          </p:cNvPr>
          <p:cNvSpPr>
            <a:spLocks noGrp="1"/>
          </p:cNvSpPr>
          <p:nvPr>
            <p:ph idx="1"/>
          </p:nvPr>
        </p:nvSpPr>
        <p:spPr/>
        <p:txBody>
          <a:bodyPr>
            <a:noAutofit/>
          </a:bodyPr>
          <a:lstStyle/>
          <a:p>
            <a:pPr marL="0" indent="0">
              <a:buNone/>
            </a:pPr>
            <a:r>
              <a:rPr lang="en-US" sz="2400" dirty="0"/>
              <a:t>A 34-year-old male presents to his primary care physician with complaints of fatigue, decreased exercise stamina, and erectile dysfunction over the past few months. On review of systems, he reports a history of frequent episodes of crampy abdominal pain, particularly after meals. His past medical history is remarkable only for anxiety and he is on no medications. </a:t>
            </a:r>
          </a:p>
          <a:p>
            <a:pPr marL="0" indent="0">
              <a:buNone/>
            </a:pPr>
            <a:endParaRPr lang="en-US" sz="1000" dirty="0"/>
          </a:p>
          <a:p>
            <a:pPr marL="0" indent="0">
              <a:buNone/>
            </a:pPr>
            <a:r>
              <a:rPr lang="en-US" sz="2400" dirty="0"/>
              <a:t>The patient denies any overt bleeding but does report dark-red-appearing urine, most prominent upon waking. He eats a typical diet and has no other symptoms compatible with malabsorption. </a:t>
            </a:r>
          </a:p>
          <a:p>
            <a:pPr marL="0" indent="0">
              <a:buNone/>
            </a:pPr>
            <a:endParaRPr lang="en-US" sz="1000" dirty="0"/>
          </a:p>
          <a:p>
            <a:pPr marL="0" indent="0">
              <a:buNone/>
            </a:pPr>
            <a:r>
              <a:rPr lang="en-US" sz="2400" dirty="0"/>
              <a:t>His physical exam reveals pale conjunctiva and sclera but is otherwise within normal limits. </a:t>
            </a:r>
          </a:p>
        </p:txBody>
      </p:sp>
    </p:spTree>
    <p:extLst>
      <p:ext uri="{BB962C8B-B14F-4D97-AF65-F5344CB8AC3E}">
        <p14:creationId xmlns:p14="http://schemas.microsoft.com/office/powerpoint/2010/main" val="42031993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80244-F4F7-654C-BD9A-38E75A4D72C6}"/>
              </a:ext>
            </a:extLst>
          </p:cNvPr>
          <p:cNvSpPr>
            <a:spLocks noGrp="1"/>
          </p:cNvSpPr>
          <p:nvPr>
            <p:ph type="title"/>
          </p:nvPr>
        </p:nvSpPr>
        <p:spPr/>
        <p:txBody>
          <a:bodyPr/>
          <a:lstStyle/>
          <a:p>
            <a:r>
              <a:rPr lang="en-US" dirty="0"/>
              <a:t>Question 5:</a:t>
            </a:r>
          </a:p>
        </p:txBody>
      </p:sp>
      <p:sp>
        <p:nvSpPr>
          <p:cNvPr id="3" name="Text Placeholder 2">
            <a:extLst>
              <a:ext uri="{FF2B5EF4-FFF2-40B4-BE49-F238E27FC236}">
                <a16:creationId xmlns:a16="http://schemas.microsoft.com/office/drawing/2014/main" xmlns="" id="{900C2B9E-678A-3848-B055-706A360AF2E3}"/>
              </a:ext>
            </a:extLst>
          </p:cNvPr>
          <p:cNvSpPr>
            <a:spLocks noGrp="1"/>
          </p:cNvSpPr>
          <p:nvPr>
            <p:ph type="body" idx="1"/>
          </p:nvPr>
        </p:nvSpPr>
        <p:spPr/>
        <p:txBody>
          <a:bodyPr>
            <a:normAutofit fontScale="92500" lnSpcReduction="10000"/>
          </a:bodyPr>
          <a:lstStyle/>
          <a:p>
            <a:r>
              <a:rPr lang="en-US" dirty="0"/>
              <a:t>The patient is started on eculizumab. After several years on therapy, and they continue to be anemic and require </a:t>
            </a:r>
            <a:r>
              <a:rPr lang="en-US" dirty="0" err="1"/>
              <a:t>transfusional</a:t>
            </a:r>
            <a:r>
              <a:rPr lang="en-US" dirty="0"/>
              <a:t> support with RBCs every 2-3 months. LDH normalized, reticulocytes remain elevated and other blood counts normal, iron and folate replete. What could be going on?  What investigations should be done? What treatment could be considered?</a:t>
            </a:r>
          </a:p>
        </p:txBody>
      </p:sp>
    </p:spTree>
    <p:extLst>
      <p:ext uri="{BB962C8B-B14F-4D97-AF65-F5344CB8AC3E}">
        <p14:creationId xmlns:p14="http://schemas.microsoft.com/office/powerpoint/2010/main" val="34900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2F1823D-3CCC-5C48-99E2-F8E9C8DA00FC}"/>
              </a:ext>
            </a:extLst>
          </p:cNvPr>
          <p:cNvSpPr>
            <a:spLocks noGrp="1"/>
          </p:cNvSpPr>
          <p:nvPr>
            <p:ph type="title"/>
          </p:nvPr>
        </p:nvSpPr>
        <p:spPr>
          <a:xfrm>
            <a:off x="838200" y="121285"/>
            <a:ext cx="10515600" cy="1325563"/>
          </a:xfrm>
        </p:spPr>
        <p:txBody>
          <a:bodyPr>
            <a:normAutofit/>
          </a:bodyPr>
          <a:lstStyle/>
          <a:p>
            <a:r>
              <a:rPr lang="en-US" sz="3200" b="1" dirty="0"/>
              <a:t>Extravascular </a:t>
            </a:r>
            <a:r>
              <a:rPr lang="en-US" sz="3200" b="1" dirty="0" smtClean="0"/>
              <a:t>Hemolysis </a:t>
            </a:r>
            <a:r>
              <a:rPr lang="mr-IN" sz="3200" b="1" dirty="0" smtClean="0"/>
              <a:t>–</a:t>
            </a:r>
            <a:r>
              <a:rPr lang="en-US" sz="3200" b="1" dirty="0" smtClean="0"/>
              <a:t> </a:t>
            </a:r>
            <a:r>
              <a:rPr lang="en-US" sz="3200" dirty="0" smtClean="0"/>
              <a:t>a consequenc</a:t>
            </a:r>
            <a:r>
              <a:rPr lang="en-US" sz="3200" dirty="0" smtClean="0"/>
              <a:t>e of anti-C5 therapy</a:t>
            </a:r>
            <a:endParaRPr lang="en-US" sz="3200" dirty="0"/>
          </a:p>
        </p:txBody>
      </p:sp>
      <p:pic>
        <p:nvPicPr>
          <p:cNvPr id="7" name="Picture 6" descr="Screen Shot 2024-05-26 at 9.14.06 PM.png">
            <a:extLst>
              <a:ext uri="{FF2B5EF4-FFF2-40B4-BE49-F238E27FC236}">
                <a16:creationId xmlns:a16="http://schemas.microsoft.com/office/drawing/2014/main" xmlns="" id="{627AE8EC-3924-7D4D-9D4C-58EF72F76BE6}"/>
              </a:ext>
            </a:extLst>
          </p:cNvPr>
          <p:cNvPicPr>
            <a:picLocks noChangeAspect="1"/>
          </p:cNvPicPr>
          <p:nvPr/>
        </p:nvPicPr>
        <p:blipFill rotWithShape="1">
          <a:blip r:embed="rId2">
            <a:extLst>
              <a:ext uri="{28A0092B-C50C-407E-A947-70E740481C1C}">
                <a14:useLocalDpi xmlns:a14="http://schemas.microsoft.com/office/drawing/2010/main" val="0"/>
              </a:ext>
            </a:extLst>
          </a:blip>
          <a:srcRect t="-1" b="-270"/>
          <a:stretch/>
        </p:blipFill>
        <p:spPr>
          <a:xfrm>
            <a:off x="6112555" y="2193151"/>
            <a:ext cx="5971580" cy="3161169"/>
          </a:xfrm>
          <a:prstGeom prst="rect">
            <a:avLst/>
          </a:prstGeom>
        </p:spPr>
      </p:pic>
      <p:sp>
        <p:nvSpPr>
          <p:cNvPr id="5" name="Rectangle 4">
            <a:extLst>
              <a:ext uri="{FF2B5EF4-FFF2-40B4-BE49-F238E27FC236}">
                <a16:creationId xmlns:a16="http://schemas.microsoft.com/office/drawing/2014/main" xmlns="" id="{B529F1F4-EEDD-0A49-B706-DD566C10C793}"/>
              </a:ext>
            </a:extLst>
          </p:cNvPr>
          <p:cNvSpPr/>
          <p:nvPr/>
        </p:nvSpPr>
        <p:spPr>
          <a:xfrm>
            <a:off x="8666695" y="6479188"/>
            <a:ext cx="3427478" cy="369332"/>
          </a:xfrm>
          <a:prstGeom prst="rect">
            <a:avLst/>
          </a:prstGeom>
        </p:spPr>
        <p:txBody>
          <a:bodyPr wrap="none">
            <a:spAutoFit/>
          </a:bodyPr>
          <a:lstStyle/>
          <a:p>
            <a:r>
              <a:rPr lang="en-CA" dirty="0"/>
              <a:t>Hill </a:t>
            </a:r>
            <a:r>
              <a:rPr lang="en-CA" i="1" dirty="0"/>
              <a:t>et al.</a:t>
            </a:r>
            <a:r>
              <a:rPr lang="en-CA" dirty="0"/>
              <a:t> Nat Rev Dis Primers 2017</a:t>
            </a:r>
            <a:r>
              <a:rPr lang="en-CA" dirty="0"/>
              <a:t> </a:t>
            </a:r>
            <a:endParaRPr lang="en-CA" dirty="0"/>
          </a:p>
        </p:txBody>
      </p:sp>
      <p:pic>
        <p:nvPicPr>
          <p:cNvPr id="6" name="Picture 5" descr="A diagram of a pathway&#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1" y="1787002"/>
            <a:ext cx="6119351" cy="3892438"/>
          </a:xfrm>
          <a:prstGeom prst="rect">
            <a:avLst/>
          </a:prstGeom>
        </p:spPr>
      </p:pic>
    </p:spTree>
    <p:extLst>
      <p:ext uri="{BB962C8B-B14F-4D97-AF65-F5344CB8AC3E}">
        <p14:creationId xmlns:p14="http://schemas.microsoft.com/office/powerpoint/2010/main" val="1853448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medical document&#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60261" b="1934"/>
          <a:stretch/>
        </p:blipFill>
        <p:spPr bwMode="auto">
          <a:xfrm>
            <a:off x="1061720" y="837248"/>
            <a:ext cx="9769886" cy="1242377"/>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959" y="2955290"/>
            <a:ext cx="6827441" cy="2815590"/>
          </a:xfrm>
          <a:prstGeom prst="rect">
            <a:avLst/>
          </a:prstGeom>
        </p:spPr>
      </p:pic>
      <p:sp>
        <p:nvSpPr>
          <p:cNvPr id="10" name="TextBox 9"/>
          <p:cNvSpPr txBox="1"/>
          <p:nvPr/>
        </p:nvSpPr>
        <p:spPr>
          <a:xfrm>
            <a:off x="1132840" y="3744839"/>
            <a:ext cx="2373083" cy="369332"/>
          </a:xfrm>
          <a:prstGeom prst="rect">
            <a:avLst/>
          </a:prstGeom>
          <a:noFill/>
        </p:spPr>
        <p:txBody>
          <a:bodyPr wrap="square" rtlCol="0">
            <a:spAutoFit/>
          </a:bodyPr>
          <a:lstStyle/>
          <a:p>
            <a:pPr algn="ctr"/>
            <a:r>
              <a:rPr lang="en-US" b="1" u="sng" dirty="0" smtClean="0"/>
              <a:t>PEGASYS TRIAL</a:t>
            </a:r>
            <a:endParaRPr lang="en-US" b="1" u="sng" dirty="0" smtClean="0"/>
          </a:p>
        </p:txBody>
      </p:sp>
      <p:sp>
        <p:nvSpPr>
          <p:cNvPr id="11" name="TextBox 10"/>
          <p:cNvSpPr txBox="1"/>
          <p:nvPr/>
        </p:nvSpPr>
        <p:spPr>
          <a:xfrm>
            <a:off x="1178281" y="4266571"/>
            <a:ext cx="2875559" cy="784830"/>
          </a:xfrm>
          <a:prstGeom prst="rect">
            <a:avLst/>
          </a:prstGeom>
          <a:noFill/>
        </p:spPr>
        <p:txBody>
          <a:bodyPr wrap="square" rtlCol="0">
            <a:spAutoFit/>
          </a:bodyPr>
          <a:lstStyle/>
          <a:p>
            <a:pPr marL="185738" indent="-185738">
              <a:buFont typeface="Arial"/>
              <a:buChar char="•"/>
            </a:pPr>
            <a:r>
              <a:rPr lang="en-US" sz="1500" dirty="0" smtClean="0"/>
              <a:t>PNH patients on </a:t>
            </a:r>
            <a:r>
              <a:rPr lang="en-US" sz="1500" dirty="0" err="1" smtClean="0"/>
              <a:t>eculizumab</a:t>
            </a:r>
            <a:endParaRPr lang="en-US" sz="1500" dirty="0" smtClean="0"/>
          </a:p>
          <a:p>
            <a:pPr marL="185738" indent="-185738">
              <a:buFont typeface="Arial"/>
              <a:buChar char="•"/>
            </a:pPr>
            <a:r>
              <a:rPr lang="en-US" sz="1500" dirty="0" err="1" smtClean="0"/>
              <a:t>Hb</a:t>
            </a:r>
            <a:r>
              <a:rPr lang="en-US" sz="1500" dirty="0" smtClean="0"/>
              <a:t> &lt; 105 g/L</a:t>
            </a:r>
          </a:p>
          <a:p>
            <a:pPr marL="185738" indent="-185738">
              <a:buFont typeface="Arial"/>
              <a:buChar char="•"/>
            </a:pPr>
            <a:r>
              <a:rPr lang="en-US" sz="1500" dirty="0" smtClean="0"/>
              <a:t>≥ 1 transfusion </a:t>
            </a:r>
            <a:r>
              <a:rPr lang="en-US" sz="1500" dirty="0"/>
              <a:t>/</a:t>
            </a:r>
            <a:r>
              <a:rPr lang="en-US" sz="1500" dirty="0" smtClean="0"/>
              <a:t> 12 months</a:t>
            </a:r>
            <a:endParaRPr lang="en-US" sz="1500" dirty="0" smtClean="0"/>
          </a:p>
        </p:txBody>
      </p:sp>
      <p:sp>
        <p:nvSpPr>
          <p:cNvPr id="12" name="Rectangle 11">
            <a:extLst>
              <a:ext uri="{FF2B5EF4-FFF2-40B4-BE49-F238E27FC236}">
                <a16:creationId xmlns:a16="http://schemas.microsoft.com/office/drawing/2014/main" xmlns="" id="{B529F1F4-EEDD-0A49-B706-DD566C10C793}"/>
              </a:ext>
            </a:extLst>
          </p:cNvPr>
          <p:cNvSpPr/>
          <p:nvPr/>
        </p:nvSpPr>
        <p:spPr>
          <a:xfrm>
            <a:off x="9658240" y="6495936"/>
            <a:ext cx="2534806" cy="369332"/>
          </a:xfrm>
          <a:prstGeom prst="rect">
            <a:avLst/>
          </a:prstGeom>
        </p:spPr>
        <p:txBody>
          <a:bodyPr wrap="none">
            <a:spAutoFit/>
          </a:bodyPr>
          <a:lstStyle/>
          <a:p>
            <a:r>
              <a:rPr lang="en-CA" dirty="0" err="1" smtClean="0"/>
              <a:t>Hillmen</a:t>
            </a:r>
            <a:r>
              <a:rPr lang="en-CA" dirty="0" smtClean="0"/>
              <a:t> </a:t>
            </a:r>
            <a:r>
              <a:rPr lang="en-CA" i="1" dirty="0"/>
              <a:t>et al.</a:t>
            </a:r>
            <a:r>
              <a:rPr lang="en-CA" dirty="0"/>
              <a:t> </a:t>
            </a:r>
            <a:r>
              <a:rPr lang="en-CA" dirty="0" smtClean="0"/>
              <a:t>NEJM 2022 </a:t>
            </a:r>
            <a:endParaRPr lang="en-CA" dirty="0"/>
          </a:p>
        </p:txBody>
      </p:sp>
    </p:spTree>
    <p:extLst>
      <p:ext uri="{BB962C8B-B14F-4D97-AF65-F5344CB8AC3E}">
        <p14:creationId xmlns:p14="http://schemas.microsoft.com/office/powerpoint/2010/main" val="246756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AF0E1-D026-C346-AD5D-F0049919499A}"/>
              </a:ext>
            </a:extLst>
          </p:cNvPr>
          <p:cNvSpPr>
            <a:spLocks noGrp="1"/>
          </p:cNvSpPr>
          <p:nvPr>
            <p:ph type="title"/>
          </p:nvPr>
        </p:nvSpPr>
        <p:spPr/>
        <p:txBody>
          <a:bodyPr>
            <a:normAutofit/>
          </a:bodyPr>
          <a:lstStyle/>
          <a:p>
            <a:r>
              <a:rPr lang="en-US" sz="3200" b="1" dirty="0"/>
              <a:t>Case 1:</a:t>
            </a:r>
          </a:p>
        </p:txBody>
      </p:sp>
      <p:sp>
        <p:nvSpPr>
          <p:cNvPr id="3" name="Content Placeholder 2">
            <a:extLst>
              <a:ext uri="{FF2B5EF4-FFF2-40B4-BE49-F238E27FC236}">
                <a16:creationId xmlns:a16="http://schemas.microsoft.com/office/drawing/2014/main" xmlns="" id="{AB2933CC-7462-2A40-A974-0F52029ABA16}"/>
              </a:ext>
            </a:extLst>
          </p:cNvPr>
          <p:cNvSpPr>
            <a:spLocks noGrp="1"/>
          </p:cNvSpPr>
          <p:nvPr>
            <p:ph idx="1"/>
          </p:nvPr>
        </p:nvSpPr>
        <p:spPr/>
        <p:txBody>
          <a:bodyPr>
            <a:normAutofit fontScale="92500" lnSpcReduction="20000"/>
          </a:bodyPr>
          <a:lstStyle/>
          <a:p>
            <a:pPr marL="0" indent="0">
              <a:buNone/>
            </a:pPr>
            <a:r>
              <a:rPr lang="en-US" sz="2600" dirty="0"/>
              <a:t>Laboratory investigations </a:t>
            </a:r>
            <a:r>
              <a:rPr lang="en-US" sz="2600" dirty="0" smtClean="0"/>
              <a:t>reveal:</a:t>
            </a:r>
          </a:p>
          <a:p>
            <a:pPr marL="0" indent="0">
              <a:buNone/>
            </a:pPr>
            <a:endParaRPr lang="en-US" sz="1100" dirty="0"/>
          </a:p>
          <a:p>
            <a:pPr>
              <a:buFontTx/>
              <a:buChar char="-"/>
            </a:pPr>
            <a:r>
              <a:rPr lang="en-US" sz="2400" dirty="0"/>
              <a:t>H</a:t>
            </a:r>
            <a:r>
              <a:rPr lang="en-US" sz="2400" dirty="0" smtClean="0"/>
              <a:t>emoglobin </a:t>
            </a:r>
            <a:r>
              <a:rPr lang="en-US" sz="2400" dirty="0"/>
              <a:t>level of 99 g/L (normal range: 135-175 g/L</a:t>
            </a:r>
            <a:r>
              <a:rPr lang="en-US" sz="2400" dirty="0" smtClean="0"/>
              <a:t>)</a:t>
            </a:r>
            <a:endParaRPr lang="en-US" sz="2400" dirty="0"/>
          </a:p>
          <a:p>
            <a:pPr>
              <a:buFontTx/>
              <a:buChar char="-"/>
            </a:pPr>
            <a:r>
              <a:rPr lang="en-US" sz="2400" dirty="0"/>
              <a:t>M</a:t>
            </a:r>
            <a:r>
              <a:rPr lang="en-US" sz="2400" dirty="0" smtClean="0"/>
              <a:t>ean </a:t>
            </a:r>
            <a:r>
              <a:rPr lang="en-US" sz="2400" dirty="0"/>
              <a:t>corpuscular volume (MCV) of 90 </a:t>
            </a:r>
            <a:r>
              <a:rPr lang="en-US" sz="2400" dirty="0" err="1"/>
              <a:t>fL</a:t>
            </a:r>
            <a:r>
              <a:rPr lang="en-US" sz="2400" dirty="0"/>
              <a:t> (normal range: 80-100 </a:t>
            </a:r>
            <a:r>
              <a:rPr lang="en-US" sz="2400" dirty="0" err="1"/>
              <a:t>fL</a:t>
            </a:r>
            <a:r>
              <a:rPr lang="en-US" sz="2400" dirty="0" smtClean="0"/>
              <a:t>)</a:t>
            </a:r>
            <a:endParaRPr lang="en-US" sz="2400" dirty="0"/>
          </a:p>
          <a:p>
            <a:pPr>
              <a:buFontTx/>
              <a:buChar char="-"/>
            </a:pPr>
            <a:r>
              <a:rPr lang="en-US" sz="2400" dirty="0"/>
              <a:t>A</a:t>
            </a:r>
            <a:r>
              <a:rPr lang="en-US" sz="2400" dirty="0" smtClean="0"/>
              <a:t>bsolute </a:t>
            </a:r>
            <a:r>
              <a:rPr lang="en-US" sz="2400" dirty="0"/>
              <a:t>reticulocyte count of 224 × 109/</a:t>
            </a:r>
            <a:r>
              <a:rPr lang="en-US" sz="2400" dirty="0" smtClean="0"/>
              <a:t>L</a:t>
            </a:r>
          </a:p>
          <a:p>
            <a:pPr>
              <a:buFontTx/>
              <a:buChar char="-"/>
            </a:pPr>
            <a:r>
              <a:rPr lang="en-US" sz="2400" dirty="0" smtClean="0"/>
              <a:t>Platelet </a:t>
            </a:r>
            <a:r>
              <a:rPr lang="en-US" sz="2400" dirty="0"/>
              <a:t>and white blood cells are within normal </a:t>
            </a:r>
            <a:r>
              <a:rPr lang="en-US" sz="2400" dirty="0" smtClean="0"/>
              <a:t>limits</a:t>
            </a:r>
          </a:p>
          <a:p>
            <a:pPr>
              <a:buFontTx/>
              <a:buChar char="-"/>
            </a:pPr>
            <a:r>
              <a:rPr lang="en-US" sz="2400" dirty="0" smtClean="0"/>
              <a:t>F</a:t>
            </a:r>
            <a:r>
              <a:rPr lang="en-US" sz="2400" dirty="0" smtClean="0"/>
              <a:t>erritin low </a:t>
            </a:r>
            <a:r>
              <a:rPr lang="en-US" sz="2400" dirty="0"/>
              <a:t>at 11 </a:t>
            </a:r>
            <a:r>
              <a:rPr lang="el-GR" sz="2400" dirty="0"/>
              <a:t>μ</a:t>
            </a:r>
            <a:r>
              <a:rPr lang="en-US" sz="2400" dirty="0"/>
              <a:t>g/L (normal range: &gt;20 </a:t>
            </a:r>
            <a:r>
              <a:rPr lang="el-GR" sz="2400" dirty="0"/>
              <a:t>μ</a:t>
            </a:r>
            <a:r>
              <a:rPr lang="en-US" sz="2400" dirty="0"/>
              <a:t>g/L</a:t>
            </a:r>
            <a:r>
              <a:rPr lang="en-US" sz="2400" dirty="0" smtClean="0"/>
              <a:t>)</a:t>
            </a:r>
          </a:p>
          <a:p>
            <a:pPr>
              <a:buFontTx/>
              <a:buChar char="-"/>
            </a:pPr>
            <a:r>
              <a:rPr lang="en-US" sz="2400" dirty="0" smtClean="0"/>
              <a:t> </a:t>
            </a:r>
            <a:r>
              <a:rPr lang="en-US" sz="2400" dirty="0"/>
              <a:t>V</a:t>
            </a:r>
            <a:r>
              <a:rPr lang="en-US" sz="2400" dirty="0" smtClean="0"/>
              <a:t>itamin </a:t>
            </a:r>
            <a:r>
              <a:rPr lang="en-US" sz="2400" dirty="0"/>
              <a:t>B12 and folate are within normal limits. </a:t>
            </a:r>
            <a:endParaRPr lang="en-US" sz="2400" dirty="0"/>
          </a:p>
          <a:p>
            <a:pPr>
              <a:buFontTx/>
              <a:buChar char="-"/>
            </a:pPr>
            <a:r>
              <a:rPr lang="en-US" sz="2400" dirty="0" err="1" smtClean="0"/>
              <a:t>Creatinine</a:t>
            </a:r>
            <a:r>
              <a:rPr lang="en-US" sz="2400" dirty="0"/>
              <a:t>, thyroid </a:t>
            </a:r>
            <a:r>
              <a:rPr lang="en-US" sz="2400" dirty="0" smtClean="0"/>
              <a:t>function</a:t>
            </a:r>
            <a:r>
              <a:rPr lang="en-US" sz="2400" dirty="0"/>
              <a:t> </a:t>
            </a:r>
            <a:r>
              <a:rPr lang="en-US" sz="2400" dirty="0" smtClean="0"/>
              <a:t>&amp;</a:t>
            </a:r>
            <a:r>
              <a:rPr lang="en-US" sz="2400" dirty="0" smtClean="0"/>
              <a:t> </a:t>
            </a:r>
            <a:r>
              <a:rPr lang="en-US" sz="2400" dirty="0"/>
              <a:t>liver </a:t>
            </a:r>
            <a:r>
              <a:rPr lang="en-US" sz="2400" dirty="0" smtClean="0"/>
              <a:t>enzymes </a:t>
            </a:r>
            <a:r>
              <a:rPr lang="en-US" sz="2400" dirty="0"/>
              <a:t>within normal </a:t>
            </a:r>
            <a:r>
              <a:rPr lang="en-US" sz="2400" dirty="0" smtClean="0"/>
              <a:t>limits</a:t>
            </a:r>
          </a:p>
          <a:p>
            <a:pPr>
              <a:buFontTx/>
              <a:buChar char="-"/>
            </a:pPr>
            <a:r>
              <a:rPr lang="en-US" sz="2400" dirty="0" smtClean="0"/>
              <a:t>Total </a:t>
            </a:r>
            <a:r>
              <a:rPr lang="en-US" sz="2400" dirty="0"/>
              <a:t>bilirubin is elevated at 30 </a:t>
            </a:r>
            <a:r>
              <a:rPr lang="en-US" sz="2400" dirty="0" err="1" smtClean="0"/>
              <a:t>umol</a:t>
            </a:r>
            <a:r>
              <a:rPr lang="en-US" sz="2400" dirty="0"/>
              <a:t>/</a:t>
            </a:r>
            <a:r>
              <a:rPr lang="en-US" sz="2400" dirty="0" smtClean="0"/>
              <a:t>L </a:t>
            </a:r>
            <a:r>
              <a:rPr lang="en-US" sz="2400" dirty="0"/>
              <a:t>(normal &lt;20umol/L</a:t>
            </a:r>
            <a:r>
              <a:rPr lang="en-US" sz="2400" dirty="0" smtClean="0"/>
              <a:t>)</a:t>
            </a:r>
          </a:p>
          <a:p>
            <a:pPr>
              <a:buFontTx/>
              <a:buChar char="-"/>
            </a:pPr>
            <a:r>
              <a:rPr lang="en-US" sz="2400" dirty="0" smtClean="0"/>
              <a:t>Urinalysis </a:t>
            </a:r>
            <a:r>
              <a:rPr lang="en-US" sz="2400" dirty="0"/>
              <a:t>positive for </a:t>
            </a:r>
            <a:r>
              <a:rPr lang="en-US" sz="2400" dirty="0" err="1" smtClean="0"/>
              <a:t>hemoglobinuria</a:t>
            </a:r>
            <a:r>
              <a:rPr lang="en-US" sz="2400" dirty="0" smtClean="0"/>
              <a:t> </a:t>
            </a:r>
          </a:p>
          <a:p>
            <a:pPr>
              <a:buFontTx/>
              <a:buChar char="-"/>
            </a:pPr>
            <a:r>
              <a:rPr lang="en-US" sz="2400" dirty="0" smtClean="0"/>
              <a:t>Screening </a:t>
            </a:r>
            <a:r>
              <a:rPr lang="en-US" sz="2400" dirty="0"/>
              <a:t>for sexually transmitted infections (STIs) is negative.  </a:t>
            </a:r>
          </a:p>
        </p:txBody>
      </p:sp>
    </p:spTree>
    <p:extLst>
      <p:ext uri="{BB962C8B-B14F-4D97-AF65-F5344CB8AC3E}">
        <p14:creationId xmlns:p14="http://schemas.microsoft.com/office/powerpoint/2010/main" val="2178271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BFE1B-19ED-D740-AECD-B46E89B0618C}"/>
              </a:ext>
            </a:extLst>
          </p:cNvPr>
          <p:cNvSpPr>
            <a:spLocks noGrp="1"/>
          </p:cNvSpPr>
          <p:nvPr>
            <p:ph type="title"/>
          </p:nvPr>
        </p:nvSpPr>
        <p:spPr/>
        <p:txBody>
          <a:bodyPr>
            <a:normAutofit/>
          </a:bodyPr>
          <a:lstStyle/>
          <a:p>
            <a:r>
              <a:rPr lang="en-US" sz="3200" b="1" dirty="0"/>
              <a:t>Case 1:</a:t>
            </a:r>
          </a:p>
        </p:txBody>
      </p:sp>
      <p:sp>
        <p:nvSpPr>
          <p:cNvPr id="3" name="Content Placeholder 2">
            <a:extLst>
              <a:ext uri="{FF2B5EF4-FFF2-40B4-BE49-F238E27FC236}">
                <a16:creationId xmlns:a16="http://schemas.microsoft.com/office/drawing/2014/main" xmlns="" id="{5A9434F6-CE1F-A549-8062-1BCA2B17D285}"/>
              </a:ext>
            </a:extLst>
          </p:cNvPr>
          <p:cNvSpPr>
            <a:spLocks noGrp="1"/>
          </p:cNvSpPr>
          <p:nvPr>
            <p:ph idx="1"/>
          </p:nvPr>
        </p:nvSpPr>
        <p:spPr/>
        <p:txBody>
          <a:bodyPr>
            <a:normAutofit/>
          </a:bodyPr>
          <a:lstStyle/>
          <a:p>
            <a:pPr marL="0" indent="0">
              <a:buNone/>
            </a:pPr>
            <a:r>
              <a:rPr lang="en-US" sz="2400" dirty="0"/>
              <a:t>The primary care physician initiates oral iron supplementation and requests a stool sample for occult blood as well as a celiac screen. </a:t>
            </a:r>
            <a:endParaRPr lang="en-US" sz="2400" dirty="0" smtClean="0"/>
          </a:p>
          <a:p>
            <a:pPr marL="0" indent="0">
              <a:buNone/>
            </a:pPr>
            <a:r>
              <a:rPr lang="en-US" sz="2400" dirty="0" smtClean="0"/>
              <a:t>An </a:t>
            </a:r>
            <a:r>
              <a:rPr lang="en-US" sz="2400" dirty="0"/>
              <a:t>ultrasound of the abdomen including kidneys and bladder is ordered. </a:t>
            </a:r>
            <a:endParaRPr lang="en-US" sz="2400" dirty="0" smtClean="0"/>
          </a:p>
          <a:p>
            <a:pPr marL="0" indent="0">
              <a:buNone/>
            </a:pPr>
            <a:r>
              <a:rPr lang="en-US" sz="2400" dirty="0" smtClean="0"/>
              <a:t>She </a:t>
            </a:r>
            <a:r>
              <a:rPr lang="en-US" sz="2400" dirty="0"/>
              <a:t>makes a referral to Gastroenterology for consideration of endoscopy as well to Urology for the complaint of erectile dysfunction and presumed hematuria.</a:t>
            </a:r>
          </a:p>
        </p:txBody>
      </p:sp>
    </p:spTree>
    <p:extLst>
      <p:ext uri="{BB962C8B-B14F-4D97-AF65-F5344CB8AC3E}">
        <p14:creationId xmlns:p14="http://schemas.microsoft.com/office/powerpoint/2010/main" val="20416957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9C25852-BD45-B846-83DF-72FE0390437D}"/>
              </a:ext>
            </a:extLst>
          </p:cNvPr>
          <p:cNvSpPr>
            <a:spLocks noGrp="1"/>
          </p:cNvSpPr>
          <p:nvPr>
            <p:ph type="title"/>
          </p:nvPr>
        </p:nvSpPr>
        <p:spPr/>
        <p:txBody>
          <a:bodyPr/>
          <a:lstStyle/>
          <a:p>
            <a:r>
              <a:rPr lang="en-US" dirty="0"/>
              <a:t>QUESTION 1</a:t>
            </a:r>
          </a:p>
        </p:txBody>
      </p:sp>
      <p:sp>
        <p:nvSpPr>
          <p:cNvPr id="5" name="Text Placeholder 4">
            <a:extLst>
              <a:ext uri="{FF2B5EF4-FFF2-40B4-BE49-F238E27FC236}">
                <a16:creationId xmlns:a16="http://schemas.microsoft.com/office/drawing/2014/main" xmlns="" id="{D934F197-DCCA-914F-9621-8696D755B6E9}"/>
              </a:ext>
            </a:extLst>
          </p:cNvPr>
          <p:cNvSpPr>
            <a:spLocks noGrp="1"/>
          </p:cNvSpPr>
          <p:nvPr>
            <p:ph type="body" idx="1"/>
          </p:nvPr>
        </p:nvSpPr>
        <p:spPr/>
        <p:txBody>
          <a:bodyPr/>
          <a:lstStyle/>
          <a:p>
            <a:r>
              <a:rPr lang="en-US" dirty="0"/>
              <a:t>Do you agree with the above work-up and referrals? What additional testing or history would you have requested if this patient presented to you? </a:t>
            </a:r>
          </a:p>
        </p:txBody>
      </p:sp>
    </p:spTree>
    <p:extLst>
      <p:ext uri="{BB962C8B-B14F-4D97-AF65-F5344CB8AC3E}">
        <p14:creationId xmlns:p14="http://schemas.microsoft.com/office/powerpoint/2010/main" val="41891636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AB2933CC-7462-2A40-A974-0F52029ABA16}"/>
              </a:ext>
            </a:extLst>
          </p:cNvPr>
          <p:cNvSpPr>
            <a:spLocks noGrp="1"/>
          </p:cNvSpPr>
          <p:nvPr>
            <p:ph idx="1"/>
          </p:nvPr>
        </p:nvSpPr>
        <p:spPr>
          <a:xfrm>
            <a:off x="838200" y="1825625"/>
            <a:ext cx="10515600" cy="4351338"/>
          </a:xfrm>
        </p:spPr>
        <p:txBody>
          <a:bodyPr>
            <a:normAutofit/>
          </a:bodyPr>
          <a:lstStyle/>
          <a:p>
            <a:pPr marL="0" indent="0">
              <a:buNone/>
            </a:pPr>
            <a:r>
              <a:rPr lang="en-US" sz="2400" b="1" dirty="0" smtClean="0"/>
              <a:t>Suspicion of hemolytic process:  </a:t>
            </a:r>
          </a:p>
          <a:p>
            <a:pPr marL="0" indent="0">
              <a:buNone/>
            </a:pPr>
            <a:endParaRPr lang="en-US" sz="1100" dirty="0"/>
          </a:p>
          <a:p>
            <a:pPr>
              <a:buFontTx/>
              <a:buChar char="-"/>
            </a:pPr>
            <a:r>
              <a:rPr lang="en-US" sz="2200" dirty="0" smtClean="0"/>
              <a:t>Peripheral blood smear</a:t>
            </a:r>
          </a:p>
          <a:p>
            <a:pPr>
              <a:buFontTx/>
              <a:buChar char="-"/>
            </a:pPr>
            <a:r>
              <a:rPr lang="en-US" sz="2200" dirty="0" smtClean="0"/>
              <a:t>LDH, </a:t>
            </a:r>
            <a:r>
              <a:rPr lang="en-US" sz="2200" dirty="0" err="1" smtClean="0"/>
              <a:t>haptoglobin</a:t>
            </a:r>
            <a:r>
              <a:rPr lang="en-US" sz="2200" dirty="0" smtClean="0"/>
              <a:t>, fractionated bilirubin</a:t>
            </a:r>
            <a:endParaRPr lang="en-US" sz="2200" dirty="0"/>
          </a:p>
          <a:p>
            <a:pPr>
              <a:buFontTx/>
              <a:buChar char="-"/>
            </a:pPr>
            <a:r>
              <a:rPr lang="en-US" sz="2200" dirty="0" smtClean="0"/>
              <a:t>Direct </a:t>
            </a:r>
            <a:r>
              <a:rPr lang="en-US" sz="2200" dirty="0" err="1" smtClean="0"/>
              <a:t>antiglobulin</a:t>
            </a:r>
            <a:r>
              <a:rPr lang="en-US" sz="2200" dirty="0" smtClean="0"/>
              <a:t> test</a:t>
            </a:r>
            <a:endParaRPr lang="en-US" sz="2200" dirty="0"/>
          </a:p>
          <a:p>
            <a:pPr>
              <a:buFontTx/>
              <a:buChar char="-"/>
            </a:pPr>
            <a:r>
              <a:rPr lang="en-US" sz="2200" dirty="0" smtClean="0"/>
              <a:t>Additional urine studies:  urine hemosiderin, urine cytology</a:t>
            </a:r>
            <a:endParaRPr lang="en-US" sz="2200" dirty="0" smtClean="0"/>
          </a:p>
        </p:txBody>
      </p:sp>
    </p:spTree>
    <p:extLst>
      <p:ext uri="{BB962C8B-B14F-4D97-AF65-F5344CB8AC3E}">
        <p14:creationId xmlns:p14="http://schemas.microsoft.com/office/powerpoint/2010/main" val="8670326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71DBE9C-C143-FA4F-9E62-7A5BFA781EA3}"/>
              </a:ext>
            </a:extLst>
          </p:cNvPr>
          <p:cNvSpPr>
            <a:spLocks noGrp="1"/>
          </p:cNvSpPr>
          <p:nvPr>
            <p:ph type="title"/>
          </p:nvPr>
        </p:nvSpPr>
        <p:spPr/>
        <p:txBody>
          <a:bodyPr>
            <a:normAutofit/>
          </a:bodyPr>
          <a:lstStyle/>
          <a:p>
            <a:r>
              <a:rPr lang="en-US" sz="3200" b="1" dirty="0"/>
              <a:t>Case 1 Continued:</a:t>
            </a:r>
          </a:p>
        </p:txBody>
      </p:sp>
      <p:sp>
        <p:nvSpPr>
          <p:cNvPr id="5" name="Content Placeholder 4">
            <a:extLst>
              <a:ext uri="{FF2B5EF4-FFF2-40B4-BE49-F238E27FC236}">
                <a16:creationId xmlns:a16="http://schemas.microsoft.com/office/drawing/2014/main" xmlns="" id="{6AEE1771-7222-F044-92A4-AD9741E946A2}"/>
              </a:ext>
            </a:extLst>
          </p:cNvPr>
          <p:cNvSpPr>
            <a:spLocks noGrp="1"/>
          </p:cNvSpPr>
          <p:nvPr>
            <p:ph idx="1"/>
          </p:nvPr>
        </p:nvSpPr>
        <p:spPr>
          <a:xfrm>
            <a:off x="838199" y="1825625"/>
            <a:ext cx="10746667" cy="4351338"/>
          </a:xfrm>
        </p:spPr>
        <p:txBody>
          <a:bodyPr>
            <a:normAutofit/>
          </a:bodyPr>
          <a:lstStyle/>
          <a:p>
            <a:pPr marL="0" indent="0">
              <a:buNone/>
            </a:pPr>
            <a:r>
              <a:rPr lang="en-US" sz="2400" dirty="0"/>
              <a:t>The patient is seen by gastroenterology and a colonoscopy is performed which is unremarkable. Urologist concludes that the dark red urine is in fact hemoglobinuria and not hematuria and does not have a clear explanation for the patients erectile dysfunction. </a:t>
            </a:r>
            <a:endParaRPr lang="en-US" sz="2400" dirty="0" smtClean="0"/>
          </a:p>
          <a:p>
            <a:pPr marL="0" indent="0">
              <a:buNone/>
            </a:pPr>
            <a:endParaRPr lang="en-US" sz="2400" dirty="0"/>
          </a:p>
          <a:p>
            <a:pPr marL="0" indent="0">
              <a:buNone/>
            </a:pPr>
            <a:r>
              <a:rPr lang="en-US" sz="2400" dirty="0" smtClean="0"/>
              <a:t>Additional </a:t>
            </a:r>
            <a:r>
              <a:rPr lang="en-US" sz="2400" dirty="0"/>
              <a:t>investigations requested upon follow-up with the FP several months </a:t>
            </a:r>
            <a:r>
              <a:rPr lang="en-US" sz="2400" dirty="0" smtClean="0"/>
              <a:t>later:</a:t>
            </a:r>
          </a:p>
          <a:p>
            <a:pPr marL="0" indent="0">
              <a:buNone/>
            </a:pPr>
            <a:endParaRPr lang="en-US" sz="1000" dirty="0" smtClean="0"/>
          </a:p>
          <a:p>
            <a:r>
              <a:rPr lang="en-US" sz="2200" dirty="0" smtClean="0"/>
              <a:t>CBC </a:t>
            </a:r>
            <a:r>
              <a:rPr lang="en-US" sz="2200" dirty="0"/>
              <a:t>at this visit now shows Hg 86g/l, </a:t>
            </a:r>
            <a:r>
              <a:rPr lang="en-US" sz="2200" dirty="0" smtClean="0"/>
              <a:t>Normal platelets, WBC &amp; differential</a:t>
            </a:r>
          </a:p>
          <a:p>
            <a:r>
              <a:rPr lang="en-US" sz="2200" dirty="0" smtClean="0"/>
              <a:t>Abdominal </a:t>
            </a:r>
            <a:r>
              <a:rPr lang="en-US" sz="2200" dirty="0"/>
              <a:t>US + </a:t>
            </a:r>
            <a:r>
              <a:rPr lang="en-US" sz="2200" dirty="0" smtClean="0"/>
              <a:t>KUB</a:t>
            </a:r>
            <a:r>
              <a:rPr lang="en-US" sz="2200" dirty="0" smtClean="0"/>
              <a:t>: u</a:t>
            </a:r>
            <a:r>
              <a:rPr lang="en-US" sz="2200" dirty="0" smtClean="0"/>
              <a:t>nremarkable </a:t>
            </a:r>
          </a:p>
          <a:p>
            <a:r>
              <a:rPr lang="en-US" sz="2200" dirty="0" smtClean="0"/>
              <a:t>Anti</a:t>
            </a:r>
            <a:r>
              <a:rPr lang="en-US" sz="2200" dirty="0"/>
              <a:t>-TTG negative, immunoglobins normal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85663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2BA5C-D555-634A-916B-1FF383E33FEC}"/>
              </a:ext>
            </a:extLst>
          </p:cNvPr>
          <p:cNvSpPr>
            <a:spLocks noGrp="1"/>
          </p:cNvSpPr>
          <p:nvPr>
            <p:ph type="title"/>
          </p:nvPr>
        </p:nvSpPr>
        <p:spPr/>
        <p:txBody>
          <a:bodyPr/>
          <a:lstStyle/>
          <a:p>
            <a:r>
              <a:rPr lang="en-US" dirty="0"/>
              <a:t>Case 1 Continued:</a:t>
            </a:r>
          </a:p>
        </p:txBody>
      </p:sp>
      <p:sp>
        <p:nvSpPr>
          <p:cNvPr id="3" name="Content Placeholder 2">
            <a:extLst>
              <a:ext uri="{FF2B5EF4-FFF2-40B4-BE49-F238E27FC236}">
                <a16:creationId xmlns:a16="http://schemas.microsoft.com/office/drawing/2014/main" xmlns="" id="{D5A9FFE7-76F2-6348-881B-54E7D6FF3EDC}"/>
              </a:ext>
            </a:extLst>
          </p:cNvPr>
          <p:cNvSpPr>
            <a:spLocks noGrp="1"/>
          </p:cNvSpPr>
          <p:nvPr>
            <p:ph idx="1"/>
          </p:nvPr>
        </p:nvSpPr>
        <p:spPr/>
        <p:txBody>
          <a:bodyPr>
            <a:normAutofit fontScale="70000" lnSpcReduction="20000"/>
          </a:bodyPr>
          <a:lstStyle/>
          <a:p>
            <a:pPr marL="0" indent="0">
              <a:buNone/>
            </a:pPr>
            <a:r>
              <a:rPr lang="en-US" dirty="0"/>
              <a:t>LDH 980U/L (normal range:  100-250 U/L)</a:t>
            </a:r>
          </a:p>
          <a:p>
            <a:pPr marL="0" indent="0">
              <a:buNone/>
            </a:pPr>
            <a:r>
              <a:rPr lang="en-US" dirty="0"/>
              <a:t>Haptoglobin undetectable (normal range:  0.3-2.0 g/L)</a:t>
            </a:r>
          </a:p>
          <a:p>
            <a:pPr marL="0" indent="0">
              <a:buNone/>
            </a:pPr>
            <a:r>
              <a:rPr lang="en-US" dirty="0"/>
              <a:t>Indirect bilirubin 22 </a:t>
            </a:r>
            <a:r>
              <a:rPr lang="en-US" dirty="0" err="1"/>
              <a:t>umol</a:t>
            </a:r>
            <a:r>
              <a:rPr lang="en-US" dirty="0"/>
              <a:t>/L, direct bilirubin 8 </a:t>
            </a:r>
            <a:r>
              <a:rPr lang="en-US" dirty="0" err="1"/>
              <a:t>umol</a:t>
            </a:r>
            <a:r>
              <a:rPr lang="en-US" dirty="0"/>
              <a:t>/L (normal range: &lt; 3.0 </a:t>
            </a:r>
            <a:r>
              <a:rPr lang="en-US" dirty="0" err="1"/>
              <a:t>umol</a:t>
            </a:r>
            <a:r>
              <a:rPr lang="en-US" dirty="0"/>
              <a:t>/L)</a:t>
            </a:r>
          </a:p>
          <a:p>
            <a:pPr marL="0" indent="0">
              <a:buNone/>
            </a:pPr>
            <a:endParaRPr lang="en-US" dirty="0"/>
          </a:p>
          <a:p>
            <a:pPr marL="0" indent="0">
              <a:buNone/>
            </a:pPr>
            <a:r>
              <a:rPr lang="en-US" dirty="0"/>
              <a:t>Peripheral blood smear: Increased presence of polychromatic red blood cells and anisocytosis. No evidence of spherocytes or schistocytes. Normal WBC and platelet morphology. </a:t>
            </a:r>
          </a:p>
          <a:p>
            <a:pPr marL="0" indent="0">
              <a:buNone/>
            </a:pPr>
            <a:endParaRPr lang="en-US" dirty="0"/>
          </a:p>
          <a:p>
            <a:pPr marL="0" indent="0">
              <a:buNone/>
            </a:pPr>
            <a:r>
              <a:rPr lang="en-US" dirty="0"/>
              <a:t>HIV, HBV, HCV serologies negative </a:t>
            </a:r>
          </a:p>
          <a:p>
            <a:pPr marL="0" indent="0">
              <a:buNone/>
            </a:pPr>
            <a:r>
              <a:rPr lang="en-US" dirty="0"/>
              <a:t>DAT (Coombs test): negative </a:t>
            </a:r>
          </a:p>
          <a:p>
            <a:pPr marL="0" indent="0">
              <a:buNone/>
            </a:pPr>
            <a:r>
              <a:rPr lang="en-US" dirty="0"/>
              <a:t>Iron 3, TIBC 52, </a:t>
            </a:r>
            <a:r>
              <a:rPr lang="en-US" dirty="0" err="1"/>
              <a:t>Tsat</a:t>
            </a:r>
            <a:r>
              <a:rPr lang="en-US" dirty="0"/>
              <a:t> 0.05</a:t>
            </a:r>
          </a:p>
          <a:p>
            <a:pPr marL="0" indent="0">
              <a:buNone/>
            </a:pPr>
            <a:endParaRPr lang="en-US" dirty="0"/>
          </a:p>
          <a:p>
            <a:pPr marL="0" indent="0">
              <a:buNone/>
            </a:pPr>
            <a:r>
              <a:rPr lang="en-US" dirty="0"/>
              <a:t>Positive urine dipstick for hemoglobin.  Urine microscopy does not show RBCs, but is positive for the presence of hemosiderin. Urine cytology shows no malignant cells. </a:t>
            </a:r>
          </a:p>
          <a:p>
            <a:pPr marL="0" indent="0">
              <a:buNone/>
            </a:pPr>
            <a:endParaRPr lang="en-US" dirty="0"/>
          </a:p>
        </p:txBody>
      </p:sp>
    </p:spTree>
    <p:extLst>
      <p:ext uri="{BB962C8B-B14F-4D97-AF65-F5344CB8AC3E}">
        <p14:creationId xmlns:p14="http://schemas.microsoft.com/office/powerpoint/2010/main" val="5764522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1655</Words>
  <Application>Microsoft Macintosh PowerPoint</Application>
  <PresentationFormat>Custom</PresentationFormat>
  <Paragraphs>146</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Paroxysmal Nocturnal Hemoglobinuria (PNH)</vt:lpstr>
      <vt:lpstr>Learning Objectives:</vt:lpstr>
      <vt:lpstr>Case 1:</vt:lpstr>
      <vt:lpstr>Case 1:</vt:lpstr>
      <vt:lpstr>Case 1:</vt:lpstr>
      <vt:lpstr>QUESTION 1</vt:lpstr>
      <vt:lpstr>PowerPoint Presentation</vt:lpstr>
      <vt:lpstr>Case 1 Continued:</vt:lpstr>
      <vt:lpstr>Case 1 Continued:</vt:lpstr>
      <vt:lpstr>QUESTION 2</vt:lpstr>
      <vt:lpstr>PowerPoint Presentation</vt:lpstr>
      <vt:lpstr>QUESTION 3a:</vt:lpstr>
      <vt:lpstr>PowerPoint Presentation</vt:lpstr>
      <vt:lpstr>PowerPoint Presentation</vt:lpstr>
      <vt:lpstr>QUESTION 3b:</vt:lpstr>
      <vt:lpstr>Hemolysis and transfusion render RBC population unreliable measure of PNH clone size</vt:lpstr>
      <vt:lpstr>QUESTION 4:</vt:lpstr>
      <vt:lpstr>PNH Signs and Symptoms </vt:lpstr>
      <vt:lpstr>QUESTION 5:</vt:lpstr>
      <vt:lpstr>CATCH Criteria</vt:lpstr>
      <vt:lpstr>Case 2:</vt:lpstr>
      <vt:lpstr>Question 1:</vt:lpstr>
      <vt:lpstr>Complement Inhibition – the cornerstone of PNH therapy</vt:lpstr>
      <vt:lpstr>Question 2:</vt:lpstr>
      <vt:lpstr>PowerPoint Presentation</vt:lpstr>
      <vt:lpstr>Question 3:</vt:lpstr>
      <vt:lpstr>Anti-complement therapy is not anti-clonal.</vt:lpstr>
      <vt:lpstr>Question 4:</vt:lpstr>
      <vt:lpstr>PowerPoint Presentation</vt:lpstr>
      <vt:lpstr>Question 5:</vt:lpstr>
      <vt:lpstr>Extravascular Hemolysis – a consequence of anti-C5 therapy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Paroxysmal Nocturnal Hemoglobinuria (PNH)</dc:title>
  <dc:creator>Nicola Goldberg</dc:creator>
  <cp:lastModifiedBy>James Kennedy</cp:lastModifiedBy>
  <cp:revision>22</cp:revision>
  <dcterms:created xsi:type="dcterms:W3CDTF">2024-05-31T16:10:38Z</dcterms:created>
  <dcterms:modified xsi:type="dcterms:W3CDTF">2024-06-12T13:49:55Z</dcterms:modified>
</cp:coreProperties>
</file>