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8" r:id="rId5"/>
    <p:sldId id="335" r:id="rId6"/>
    <p:sldId id="336" r:id="rId7"/>
    <p:sldId id="337" r:id="rId8"/>
    <p:sldId id="343" r:id="rId9"/>
    <p:sldId id="341" r:id="rId10"/>
    <p:sldId id="342" r:id="rId11"/>
    <p:sldId id="338" r:id="rId12"/>
    <p:sldId id="339" r:id="rId13"/>
    <p:sldId id="346" r:id="rId14"/>
    <p:sldId id="340" r:id="rId15"/>
    <p:sldId id="344" r:id="rId16"/>
    <p:sldId id="34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56" d="100"/>
          <a:sy n="56" d="100"/>
        </p:scale>
        <p:origin x="4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89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C4456-0E88-4EB2-8FDA-8240F984B54A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86C9-2826-46AE-BD8E-F12CB3F9C8B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9994-CBF9-4364-B2D1-761774B9F53C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0BC5-116C-42CF-8B28-245F66D506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62B5-0727-4FE1-B35D-4CC400F0421B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0329-BDC0-4E94-85A6-029919402EA5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2B49-901F-4A06-A293-97E642D291F1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8AC0-DF40-478D-AC66-7E53B92DC39D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704E-628F-4B07-B462-FEAA60A43C6F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892-6A72-4732-B216-4C6AC1274CD7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02B0-6B64-4F60-8B09-8996E3F912FC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3EBD-7946-447F-81B7-F8E13B1E0F65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0E91673-9338-481D-B5F9-C19B4D8B220D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9E9A-D780-446F-844A-BE267EEAD3AE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C910-909F-4D24-AD23-A62C7BD67FC7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3216-DF3C-46DB-A40A-96FF3C606000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20A9-03EA-4B84-88A6-300F0BD51786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D0E-0FCD-4324-A628-FDB0CB3327DA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EC9E-8B9A-41EE-9BA7-24325F3A2FA7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5E6-D73A-4AD2-857F-AF5620C48E9C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E721-8DEF-49EB-A280-ECA7ED0AF9E9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7E68-D1AB-47D2-8C40-7F44C00C5B87}" type="datetime1">
              <a:rPr lang="en-US" smtClean="0"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metric abstract image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02667"/>
            <a:ext cx="8133478" cy="94024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Canadian Hematology Society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>
            <a:normAutofit/>
          </a:bodyPr>
          <a:lstStyle/>
          <a:p>
            <a:r>
              <a:rPr lang="en-US" sz="1800" dirty="0"/>
              <a:t>Since 1971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D8A55-3456-9C0B-CA74-CE5685651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 for CHS Hematology Trainee Education and Quality Improvement Awards</a:t>
            </a:r>
          </a:p>
        </p:txBody>
      </p:sp>
      <p:pic>
        <p:nvPicPr>
          <p:cNvPr id="7" name="Picture 6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2941CCBF-A35D-57D8-8AA2-42ADAFB36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408" y="2590799"/>
            <a:ext cx="2994991" cy="29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66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548" y="2127090"/>
            <a:ext cx="5041628" cy="359931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John H. Crookston Award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is presented each year by the Canadian Hematology Society for the best paper given by a resident.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award is named for the late John Hamill Crookston (1922-1987) who was the Laboratory Hematologist-in-Chief at Toronto General Hospital and a Professor of Medicine and Pathology at the University of Toronto from 1957 until his death in 1987.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Stephen </a:t>
            </a:r>
            <a:r>
              <a:rPr lang="en-US" sz="16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Award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is presented each year by the Canadian Hematology Society for the best abstract given by a Canadian resident in the area of leukemia or stem-cell transplantation.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award was established in May of 2019 to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honour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work of Dr. Stephen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who passed away in March 2019.  Dr.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was a hematologist (Department Head) at the QE II Health Sciences Centre in Halifax, Nova Scotia and served as President of the Canadian Hematology Society from 2012-2014.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331373" cy="1080938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Early Career Award – Nominate Someone!</a:t>
            </a:r>
            <a:br>
              <a:rPr lang="en-US" dirty="0"/>
            </a:br>
            <a:endParaRPr lang="en-US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C19E97-F9AA-6CF8-6591-45C253B06073}"/>
              </a:ext>
            </a:extLst>
          </p:cNvPr>
          <p:cNvSpPr txBox="1"/>
          <p:nvPr/>
        </p:nvSpPr>
        <p:spPr>
          <a:xfrm>
            <a:off x="1000897" y="2505463"/>
            <a:ext cx="4094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Submissions due September 15th</a:t>
            </a: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FA1B88-5DC8-43C6-5606-13A57B164B22}"/>
              </a:ext>
            </a:extLst>
          </p:cNvPr>
          <p:cNvSpPr txBox="1"/>
          <p:nvPr/>
        </p:nvSpPr>
        <p:spPr>
          <a:xfrm>
            <a:off x="6492242" y="362465"/>
            <a:ext cx="539502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To be eligible for this award, candidates: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Must be a CHS member.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be within their first seven years of their initial university or academic appointment (calculation of eligibility can be adjusted for part-time appointments and leaves of absence);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hold an academic or independent research appointment at a Canadian institution.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demonstrate substantial or meritorious contributions in teaching, quality improvement and patient safety (QIPS) or research (clinical, basic science or translational).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Nomination Process: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Nominations must be submitted by a minimum of two peers (faculty and/or trainee) who must also hold CHS membership. Nominators should clearly identify in their letter the category of academic achievement for which the candidate is being nominated.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In addition to the nomination letters, a letter of support from the Division Chief or Department Chair should be included.</a:t>
            </a:r>
          </a:p>
        </p:txBody>
      </p:sp>
    </p:spTree>
    <p:extLst>
      <p:ext uri="{BB962C8B-B14F-4D97-AF65-F5344CB8AC3E}">
        <p14:creationId xmlns:p14="http://schemas.microsoft.com/office/powerpoint/2010/main" val="999162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D96D-BA24-E18D-4BA9-93C2BDC5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9AE75-308A-8985-3908-1BEFC092A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Job and Fellowship Postings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240AC-75A9-2DBA-195F-5AD8489BA3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Monthly email newsletter</a:t>
            </a:r>
          </a:p>
          <a:p>
            <a:r>
              <a:rPr lang="en-US" dirty="0"/>
              <a:t>Job and Fellowship Postings online</a:t>
            </a:r>
          </a:p>
          <a:p>
            <a:r>
              <a:rPr lang="en-US" dirty="0"/>
              <a:t>Resources online for members: webinar and case study library</a:t>
            </a:r>
          </a:p>
        </p:txBody>
      </p:sp>
    </p:spTree>
    <p:extLst>
      <p:ext uri="{BB962C8B-B14F-4D97-AF65-F5344CB8AC3E}">
        <p14:creationId xmlns:p14="http://schemas.microsoft.com/office/powerpoint/2010/main" val="2679604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A50C-CC8A-FE5C-3765-BE7528108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39086-5974-5894-7A9B-7197BDEB2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by Board for supporting projects or CADTH reviews</a:t>
            </a:r>
          </a:p>
          <a:p>
            <a:r>
              <a:rPr lang="en-US" dirty="0"/>
              <a:t>Board member part of RCPSC sub-specialty committee, hematology</a:t>
            </a:r>
          </a:p>
          <a:p>
            <a:r>
              <a:rPr lang="en-US" dirty="0"/>
              <a:t>Board member working with Canadian Blood Services – transfusion group</a:t>
            </a:r>
          </a:p>
          <a:p>
            <a:r>
              <a:rPr lang="en-US" dirty="0"/>
              <a:t>Special interest groups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35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Represents Associate members for one year on the CHS Executive Committee and is involved in strategic decision-making for the Society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Participates in Scientific Planning Committee development of continuing education for CHS members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Promotes CHS initiatives on Twitter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Recruits new Associate members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331373" cy="1080938"/>
          </a:xfrm>
        </p:spPr>
        <p:txBody>
          <a:bodyPr>
            <a:normAutofit fontScale="90000"/>
          </a:bodyPr>
          <a:lstStyle/>
          <a:p>
            <a:r>
              <a:rPr lang="en-US" dirty="0"/>
              <a:t>Chief Hematology Resident Dr. Salima Ramdani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7EF1E9-877A-4B5A-66A7-B5AB9204D4AA}"/>
              </a:ext>
            </a:extLst>
          </p:cNvPr>
          <p:cNvSpPr txBox="1"/>
          <p:nvPr/>
        </p:nvSpPr>
        <p:spPr>
          <a:xfrm>
            <a:off x="6498129" y="4689575"/>
            <a:ext cx="5288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Chief Resident: Dr. Salima Ramdani, PGY4 McGill </a:t>
            </a:r>
          </a:p>
          <a:p>
            <a:endParaRPr lang="en-US" dirty="0"/>
          </a:p>
        </p:txBody>
      </p:sp>
      <p:pic>
        <p:nvPicPr>
          <p:cNvPr id="5" name="Picture 4" descr="A person in a suit&#10;&#10;Description automatically generated">
            <a:extLst>
              <a:ext uri="{FF2B5EF4-FFF2-40B4-BE49-F238E27FC236}">
                <a16:creationId xmlns:a16="http://schemas.microsoft.com/office/drawing/2014/main" id="{F79A6A93-36F6-8F6A-BD80-ABC1B82FF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758" y="1373567"/>
            <a:ext cx="3102769" cy="30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36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516190"/>
            <a:ext cx="5041628" cy="359931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Joining is free for trainees!</a:t>
            </a:r>
            <a:br>
              <a:rPr lang="en-US" sz="2000" dirty="0"/>
            </a:br>
            <a:r>
              <a:rPr lang="en-US" sz="1700" dirty="0"/>
              <a:t>After completion of training:$225 a year Application through online form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Members are eligible for many awards and RK Smiley grant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Access to accredited case studies and webinars – earn MOC credits!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Liaison appointed for your suggestions and comments to the Executive Committee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331373" cy="1080938"/>
          </a:xfrm>
        </p:spPr>
        <p:txBody>
          <a:bodyPr>
            <a:normAutofit/>
          </a:bodyPr>
          <a:lstStyle/>
          <a:p>
            <a:r>
              <a:rPr lang="en-US" dirty="0"/>
              <a:t>CHS Membership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pic>
        <p:nvPicPr>
          <p:cNvPr id="5" name="Picture 4" descr="A qr code with a white background">
            <a:extLst>
              <a:ext uri="{FF2B5EF4-FFF2-40B4-BE49-F238E27FC236}">
                <a16:creationId xmlns:a16="http://schemas.microsoft.com/office/drawing/2014/main" id="{70E2DB68-59E4-517A-8BF0-60C0088F0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806" y="1407835"/>
            <a:ext cx="4040659" cy="40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58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331373" cy="1080938"/>
          </a:xfrm>
        </p:spPr>
        <p:txBody>
          <a:bodyPr>
            <a:normAutofit/>
          </a:bodyPr>
          <a:lstStyle/>
          <a:p>
            <a:r>
              <a:rPr lang="en-US" dirty="0"/>
              <a:t>Accredited Case Studies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1C5398-1702-FACE-51DA-0F56EE798904}"/>
              </a:ext>
            </a:extLst>
          </p:cNvPr>
          <p:cNvSpPr txBox="1"/>
          <p:nvPr/>
        </p:nvSpPr>
        <p:spPr>
          <a:xfrm>
            <a:off x="1449859" y="2368028"/>
            <a:ext cx="82131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Free for CHS members</a:t>
            </a:r>
          </a:p>
          <a:p>
            <a:endParaRPr lang="en-US" dirty="0"/>
          </a:p>
          <a:p>
            <a:r>
              <a:rPr lang="en-US" dirty="0"/>
              <a:t>Print a certification upon completion</a:t>
            </a:r>
          </a:p>
          <a:p>
            <a:endParaRPr lang="en-US" dirty="0"/>
          </a:p>
          <a:p>
            <a:r>
              <a:rPr lang="en-US" dirty="0"/>
              <a:t>Over 30 published online in member portal</a:t>
            </a:r>
          </a:p>
          <a:p>
            <a:endParaRPr lang="en-US" dirty="0"/>
          </a:p>
          <a:p>
            <a:r>
              <a:rPr lang="en-US" dirty="0"/>
              <a:t>Pan-Canadian Case Study Challenge – Trainees submit with expert as reviewer</a:t>
            </a:r>
          </a:p>
          <a:p>
            <a:endParaRPr lang="en-US" dirty="0"/>
          </a:p>
          <a:p>
            <a:r>
              <a:rPr lang="en-US" dirty="0"/>
              <a:t>Co-developed with industry sponsors to help with accreditation costs</a:t>
            </a:r>
          </a:p>
        </p:txBody>
      </p:sp>
    </p:spTree>
    <p:extLst>
      <p:ext uri="{BB962C8B-B14F-4D97-AF65-F5344CB8AC3E}">
        <p14:creationId xmlns:p14="http://schemas.microsoft.com/office/powerpoint/2010/main" val="1202534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548" y="2127090"/>
            <a:ext cx="5041628" cy="359931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John H. Crookston Award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is presented each year by the Canadian Hematology Society for the best paper given by a resident.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award is named for the late John Hamill Crookston (1922-1987) who was the Laboratory Hematologist-in-Chief at Toronto General Hospital and a Professor of Medicine and Pathology at the University of Toronto from 1957 until his death in 1987.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Stephen </a:t>
            </a:r>
            <a:r>
              <a:rPr lang="en-US" sz="16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Award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is presented each year by the Canadian Hematology Society for the best abstract given by a Canadian resident in the area of leukemia or stem-cell transplantation.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award was established in May of 2019 to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honour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work of Dr. Stephen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who passed away in March 2019.  Dr.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was a hematologist (Department Head) at the QE II Health Sciences Centre in Halifax, Nova Scotia and served as President of the Canadian Hematology Society from 2012-2014.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331373" cy="1080938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Pan-Canadian Case Study Challenge</a:t>
            </a:r>
            <a:br>
              <a:rPr lang="en-US" dirty="0"/>
            </a:br>
            <a:endParaRPr lang="en-US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C19E97-F9AA-6CF8-6591-45C253B06073}"/>
              </a:ext>
            </a:extLst>
          </p:cNvPr>
          <p:cNvSpPr txBox="1"/>
          <p:nvPr/>
        </p:nvSpPr>
        <p:spPr>
          <a:xfrm>
            <a:off x="1000897" y="2505463"/>
            <a:ext cx="4094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Submissions due November 15th</a:t>
            </a:r>
          </a:p>
          <a:p>
            <a:endParaRPr lang="en-US" sz="3600" dirty="0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850737-1685-09A6-C810-DE8834E18991}"/>
              </a:ext>
            </a:extLst>
          </p:cNvPr>
          <p:cNvSpPr txBox="1"/>
          <p:nvPr/>
        </p:nvSpPr>
        <p:spPr>
          <a:xfrm>
            <a:off x="6499755" y="753228"/>
            <a:ext cx="532154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solidFill>
                  <a:srgbClr val="3E3E3E"/>
                </a:solidFill>
                <a:effectLst/>
                <a:latin typeface="Roboto" panose="02000000000000000000" pitchFamily="2" charset="0"/>
              </a:rPr>
              <a:t>Criteria</a:t>
            </a:r>
            <a:endParaRPr lang="en-US" b="0" i="0" dirty="0">
              <a:solidFill>
                <a:srgbClr val="3E3E3E"/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E3E3E"/>
                </a:solidFill>
                <a:effectLst/>
                <a:latin typeface="Roboto" panose="02000000000000000000" pitchFamily="2" charset="0"/>
              </a:rPr>
              <a:t>Case vignette must be in the field of hematology.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E3E3E"/>
                </a:solidFill>
                <a:effectLst/>
                <a:latin typeface="Roboto" panose="02000000000000000000" pitchFamily="2" charset="0"/>
              </a:rPr>
              <a:t>Must contain 4-5 multiple choice questions with at least one source or reference cited per question/answer pair.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E3E3E"/>
                </a:solidFill>
                <a:effectLst/>
                <a:latin typeface="Roboto" panose="02000000000000000000" pitchFamily="2" charset="0"/>
              </a:rPr>
              <a:t>Submit online in PDF format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E3E3E"/>
                </a:solidFill>
                <a:effectLst/>
                <a:latin typeface="Roboto" panose="02000000000000000000" pitchFamily="2" charset="0"/>
              </a:rPr>
              <a:t>Any member of CHS may submit as the author.  There should be an author and a reviewer noted*.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3E3E3E"/>
              </a:solidFill>
              <a:latin typeface="Roboto" panose="02000000000000000000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E3E3E"/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E3E3E"/>
                </a:solidFill>
                <a:latin typeface="Roboto" panose="02000000000000000000" pitchFamily="2" charset="0"/>
              </a:rPr>
              <a:t>PRIZES awarded! Wi</a:t>
            </a:r>
            <a:r>
              <a:rPr lang="en-US" b="0" i="0" dirty="0">
                <a:solidFill>
                  <a:srgbClr val="3E3E3E"/>
                </a:solidFill>
                <a:effectLst/>
                <a:latin typeface="Roboto" panose="02000000000000000000" pitchFamily="2" charset="0"/>
              </a:rPr>
              <a:t>nner will be announced during the CHS Annual Meeting and Awards event in December</a:t>
            </a:r>
          </a:p>
        </p:txBody>
      </p:sp>
    </p:spTree>
    <p:extLst>
      <p:ext uri="{BB962C8B-B14F-4D97-AF65-F5344CB8AC3E}">
        <p14:creationId xmlns:p14="http://schemas.microsoft.com/office/powerpoint/2010/main" val="1391489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/>
              <a:t>Hematology Horizons: </a:t>
            </a:r>
            <a:br>
              <a:rPr lang="en-US" sz="1700"/>
            </a:br>
            <a:r>
              <a:rPr lang="en-US" sz="1700"/>
              <a:t>Navigating a Career in Hematology </a:t>
            </a:r>
            <a:br>
              <a:rPr lang="en-US" sz="1700"/>
            </a:br>
            <a:r>
              <a:rPr lang="en-US" sz="1700"/>
              <a:t>Webinar- June 17, 2025</a:t>
            </a:r>
            <a:br>
              <a:rPr lang="en-US" sz="1700"/>
            </a:br>
            <a:r>
              <a:rPr lang="en-US" sz="1700"/>
              <a:t>6:00-7:30 PM ET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65BEB-1435-8C12-E5F5-FB74CED3322F}"/>
              </a:ext>
            </a:extLst>
          </p:cNvPr>
          <p:cNvSpPr txBox="1"/>
          <p:nvPr/>
        </p:nvSpPr>
        <p:spPr>
          <a:xfrm>
            <a:off x="131805" y="2051011"/>
            <a:ext cx="7114815" cy="5151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effectLst/>
              </a:rPr>
              <a:t>Mark Crowther</a:t>
            </a:r>
            <a:r>
              <a:rPr lang="en-US" sz="1200" b="0" i="0" dirty="0">
                <a:effectLst/>
              </a:rPr>
              <a:t> </a:t>
            </a:r>
            <a:r>
              <a:rPr lang="en-US" sz="1200" b="1" i="0" dirty="0">
                <a:effectLst/>
              </a:rPr>
              <a:t>MD MSc LLM FRCPC FRSC</a:t>
            </a:r>
            <a:br>
              <a:rPr lang="en-US" sz="1200" dirty="0"/>
            </a:br>
            <a:r>
              <a:rPr lang="en-US" sz="1200" b="0" i="0" dirty="0">
                <a:effectLst/>
              </a:rPr>
              <a:t>Chair and Distinguished University Professor, McMaster University Department of Medicine</a:t>
            </a:r>
            <a:br>
              <a:rPr lang="en-US" sz="1200" dirty="0"/>
            </a:br>
            <a:r>
              <a:rPr lang="en-US" sz="1200" b="0" i="0" dirty="0">
                <a:effectLst/>
              </a:rPr>
              <a:t>Leo Pharma Chair in Thromboembolism Research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effectLst/>
              </a:rPr>
              <a:t>Joseph R. Shaw MD MSc FRCPC DRCPSC</a:t>
            </a:r>
            <a:br>
              <a:rPr lang="en-US" sz="1200" b="1" i="0" dirty="0">
                <a:effectLst/>
              </a:rPr>
            </a:br>
            <a:r>
              <a:rPr lang="en-US" sz="1200" b="0" i="0" dirty="0">
                <a:effectLst/>
              </a:rPr>
              <a:t>Associate Scientist and Hematologist, Ottawa Hospital Research Institute</a:t>
            </a:r>
            <a:br>
              <a:rPr lang="en-US" sz="1200" dirty="0"/>
            </a:br>
            <a:r>
              <a:rPr lang="en-US" sz="1200" b="0" i="0" dirty="0">
                <a:effectLst/>
              </a:rPr>
              <a:t>Assistant Professor in the Faculty of Medicine at the University of Ottawa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effectLst/>
              </a:rPr>
              <a:t>Michelle </a:t>
            </a:r>
            <a:r>
              <a:rPr lang="en-US" sz="1200" b="1" i="0" dirty="0" err="1">
                <a:effectLst/>
              </a:rPr>
              <a:t>Sholzberg</a:t>
            </a:r>
            <a:r>
              <a:rPr lang="en-US" sz="1200" b="1" i="0" dirty="0">
                <a:effectLst/>
              </a:rPr>
              <a:t> MDCM, FRCPC, MSc.</a:t>
            </a:r>
            <a:br>
              <a:rPr lang="en-US" sz="1200" dirty="0"/>
            </a:br>
            <a:r>
              <a:rPr lang="en-US" sz="1200" b="0" i="0" dirty="0">
                <a:effectLst/>
              </a:rPr>
              <a:t>Division Head of Hematology </a:t>
            </a:r>
            <a:r>
              <a:rPr lang="en-US" sz="1200" b="0" i="0" dirty="0" err="1">
                <a:effectLst/>
              </a:rPr>
              <a:t>Oncology,Medical</a:t>
            </a:r>
            <a:r>
              <a:rPr lang="en-US" sz="1200" b="0" i="0" dirty="0">
                <a:effectLst/>
              </a:rPr>
              <a:t> Director of Coagulation Laboratory, Director of </a:t>
            </a:r>
            <a:r>
              <a:rPr lang="en-US" sz="1200" b="0" i="0" dirty="0" err="1">
                <a:effectLst/>
              </a:rPr>
              <a:t>Hemequity</a:t>
            </a:r>
            <a:r>
              <a:rPr lang="en-US" sz="1200" b="0" i="0" dirty="0">
                <a:effectLst/>
              </a:rPr>
              <a:t> Lab &amp; Hematology-Oncology Clinical Research Group, St. Michael’s Hospital, Hematology Departmental Division Director, Alexandra Yeo Chair in Hematology, Associate Professor, University of Toronto, Scientist, Li Ka Shing Knowledge Institute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0" i="0" dirty="0">
              <a:effectLst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effectLst/>
              </a:rPr>
              <a:t>Dr. Steven Chan</a:t>
            </a:r>
            <a:br>
              <a:rPr lang="en-US" sz="1200" b="1" i="0" dirty="0">
                <a:effectLst/>
              </a:rPr>
            </a:br>
            <a:r>
              <a:rPr lang="en-US" sz="1200" b="0" i="0" dirty="0">
                <a:effectLst/>
              </a:rPr>
              <a:t>Senior Scientist &amp; Staff Physician, Princess Margaret Cancer Centre</a:t>
            </a:r>
            <a:br>
              <a:rPr lang="en-US" sz="1200" dirty="0"/>
            </a:br>
            <a:r>
              <a:rPr lang="en-US" sz="1200" b="0" i="0" dirty="0">
                <a:effectLst/>
              </a:rPr>
              <a:t>Associate Professor, Department of Medicine, University of Toronto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effectLst/>
              </a:rPr>
              <a:t>Dr. Francois Mercier</a:t>
            </a:r>
            <a:br>
              <a:rPr lang="en-US" sz="1200" b="1" i="0" dirty="0">
                <a:effectLst/>
              </a:rPr>
            </a:br>
            <a:r>
              <a:rPr lang="en-US" sz="1200" b="0" i="0" dirty="0">
                <a:effectLst/>
              </a:rPr>
              <a:t>Assistant Professor, Department of Medicine, McGill University, Principal Investigator, Lady Davis Research Institute, Attending Physician, Division of Hematology, Jewish General Hospital</a:t>
            </a:r>
            <a:endParaRPr lang="en-US" sz="1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092E1C-3A7B-453F-9339-A505918C5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091" y="1706703"/>
            <a:ext cx="3358478" cy="344459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C19E97-F9AA-6CF8-6591-45C253B06073}"/>
              </a:ext>
            </a:extLst>
          </p:cNvPr>
          <p:cNvSpPr txBox="1"/>
          <p:nvPr/>
        </p:nvSpPr>
        <p:spPr>
          <a:xfrm>
            <a:off x="680320" y="2149020"/>
            <a:ext cx="446201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br>
              <a:rPr lang="en-US" sz="3600" dirty="0"/>
            </a:br>
            <a:endParaRPr lang="en-US" sz="3600"/>
          </a:p>
          <a:p>
            <a:pPr>
              <a:spcAft>
                <a:spcPts val="600"/>
              </a:spcAft>
            </a:pPr>
            <a:endParaRPr lang="en-US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BBFE6-4F00-8D62-B258-95EB48A36149}"/>
              </a:ext>
            </a:extLst>
          </p:cNvPr>
          <p:cNvSpPr txBox="1"/>
          <p:nvPr/>
        </p:nvSpPr>
        <p:spPr>
          <a:xfrm>
            <a:off x="6743491" y="2980016"/>
            <a:ext cx="47681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Aft>
                <a:spcPts val="600"/>
              </a:spcAft>
            </a:pPr>
            <a:endParaRPr lang="en-US">
              <a:solidFill>
                <a:schemeClr val="bg1"/>
              </a:solidFill>
              <a:latin typeface="Roboto" panose="02000000000000000000" pitchFamily="2" charset="0"/>
            </a:endParaRPr>
          </a:p>
          <a:p>
            <a:pPr algn="l" fontAlgn="base">
              <a:spcAft>
                <a:spcPts val="600"/>
              </a:spcAft>
            </a:pPr>
            <a:endParaRPr lang="en-US">
              <a:solidFill>
                <a:srgbClr val="3E3E3E"/>
              </a:solidFill>
              <a:latin typeface="Roboto" panose="02000000000000000000" pitchFamily="2" charset="0"/>
            </a:endParaRPr>
          </a:p>
          <a:p>
            <a:pPr algn="l" fontAlgn="base">
              <a:spcAft>
                <a:spcPts val="600"/>
              </a:spcAft>
            </a:pPr>
            <a:endParaRPr lang="en-US">
              <a:solidFill>
                <a:srgbClr val="3E3E3E"/>
              </a:solidFill>
              <a:latin typeface="Roboto" panose="02000000000000000000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F95516-222E-2E59-4C65-CA59194CE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9767" y="5962619"/>
            <a:ext cx="1860428" cy="7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75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548" y="2127090"/>
            <a:ext cx="5041628" cy="359931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John H. Crookston Award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is presented each year by the Canadian Hematology Society for the best paper given by a resident.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award is named for the late John Hamill Crookston (1922-1987) who was the Laboratory Hematologist-in-Chief at Toronto General Hospital and a Professor of Medicine and Pathology at the University of Toronto from 1957 until his death in 1987.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Stephen </a:t>
            </a:r>
            <a:r>
              <a:rPr lang="en-US" sz="16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Award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is presented each year by the Canadian Hematology Society for the best abstract given by a Canadian resident in the area of leukemia or stem-cell transplantation.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award was established in May of 2019 to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honour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work of Dr. Stephen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who passed away in March 2019.  Dr.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was a hematologist (Department Head) at the QE II Health Sciences Centre in Halifax, Nova Scotia and served as President of the Canadian Hematology Society from 2012-2014.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331373" cy="1080938"/>
          </a:xfrm>
        </p:spPr>
        <p:txBody>
          <a:bodyPr>
            <a:normAutofit/>
          </a:bodyPr>
          <a:lstStyle/>
          <a:p>
            <a:r>
              <a:rPr lang="en-US" dirty="0"/>
              <a:t>Annual Research Abstract Awards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C19E97-F9AA-6CF8-6591-45C253B06073}"/>
              </a:ext>
            </a:extLst>
          </p:cNvPr>
          <p:cNvSpPr txBox="1"/>
          <p:nvPr/>
        </p:nvSpPr>
        <p:spPr>
          <a:xfrm>
            <a:off x="1000897" y="2505463"/>
            <a:ext cx="4094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Submissions due October 31st</a:t>
            </a: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7BBFE6-4F00-8D62-B258-95EB48A36149}"/>
              </a:ext>
            </a:extLst>
          </p:cNvPr>
          <p:cNvSpPr txBox="1"/>
          <p:nvPr/>
        </p:nvSpPr>
        <p:spPr>
          <a:xfrm>
            <a:off x="6758317" y="1293697"/>
            <a:ext cx="47681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The </a:t>
            </a:r>
            <a:r>
              <a:rPr lang="en-US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John H. Crookston Award</a:t>
            </a:r>
            <a:r>
              <a:rPr lang="en-US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 is presented each year by the Canadian Hematology Society for the best paper given by a resident.</a:t>
            </a:r>
          </a:p>
          <a:p>
            <a:pPr algn="l" fontAlgn="base"/>
            <a:endParaRPr lang="en-US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pPr algn="l" fontAlgn="base"/>
            <a:endParaRPr lang="en-US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en-US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The </a:t>
            </a:r>
            <a:r>
              <a:rPr lang="en-US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Stephen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Couban</a:t>
            </a:r>
            <a:r>
              <a:rPr lang="en-US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 Award</a:t>
            </a:r>
            <a:r>
              <a:rPr lang="en-US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 is presented each year by the Canadian Hematology Society for the best abstract given by a Canadian resident in the area of leukemia or stem-cell transplantation.</a:t>
            </a:r>
          </a:p>
          <a:p>
            <a:pPr algn="l" fontAlgn="base"/>
            <a:endParaRPr lang="en-US" b="0" i="0" dirty="0">
              <a:solidFill>
                <a:srgbClr val="3E3E3E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07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548" y="2127090"/>
            <a:ext cx="5041628" cy="359931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John H. Crookston Award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is presented each year by the Canadian Hematology Society for the best paper given by a resident.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award is named for the late John Hamill Crookston (1922-1987) who was the Laboratory Hematologist-in-Chief at Toronto General Hospital and a Professor of Medicine and Pathology at the University of Toronto from 1957 until his death in 1987.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Stephen </a:t>
            </a:r>
            <a:r>
              <a:rPr lang="en-US" sz="16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Award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is presented each year by the Canadian Hematology Society for the best abstract given by a Canadian resident in the area of leukemia or stem-cell transplantation.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award was established in May of 2019 to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honour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work of Dr. Stephen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who passed away in March 2019.  Dr.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was a hematologist (Department Head) at the QE II Health Sciences Centre in Halifax, Nova Scotia and served as President of the Canadian Hematology Society from 2012-2014.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331373" cy="1080938"/>
          </a:xfrm>
        </p:spPr>
        <p:txBody>
          <a:bodyPr>
            <a:normAutofit/>
          </a:bodyPr>
          <a:lstStyle/>
          <a:p>
            <a:r>
              <a:rPr lang="en-US" dirty="0"/>
              <a:t>Canadian Hematology Paper of the Year Award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C19E97-F9AA-6CF8-6591-45C253B06073}"/>
              </a:ext>
            </a:extLst>
          </p:cNvPr>
          <p:cNvSpPr txBox="1"/>
          <p:nvPr/>
        </p:nvSpPr>
        <p:spPr>
          <a:xfrm>
            <a:off x="1000897" y="2505463"/>
            <a:ext cx="40942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Submissions due: September 15th</a:t>
            </a:r>
          </a:p>
          <a:p>
            <a:endParaRPr lang="en-US" sz="3600" dirty="0"/>
          </a:p>
          <a:p>
            <a:endParaRPr lang="en-US" dirty="0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7BBFE6-4F00-8D62-B258-95EB48A36149}"/>
              </a:ext>
            </a:extLst>
          </p:cNvPr>
          <p:cNvSpPr txBox="1"/>
          <p:nvPr/>
        </p:nvSpPr>
        <p:spPr>
          <a:xfrm>
            <a:off x="6934294" y="1397467"/>
            <a:ext cx="47681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Published between September 1st of the previous year and August 31 of the current year. </a:t>
            </a:r>
          </a:p>
          <a:p>
            <a:pPr algn="l" fontAlgn="base"/>
            <a:endParaRPr lang="en-US" sz="2400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pPr algn="l" fontAlgn="base"/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The award, selected by a review committee, is presented at the CHS Awards ceremony at the Annual Meeting held at ASH each December.</a:t>
            </a:r>
          </a:p>
        </p:txBody>
      </p:sp>
    </p:spTree>
    <p:extLst>
      <p:ext uri="{BB962C8B-B14F-4D97-AF65-F5344CB8AC3E}">
        <p14:creationId xmlns:p14="http://schemas.microsoft.com/office/powerpoint/2010/main" val="2068047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548" y="2127090"/>
            <a:ext cx="5041628" cy="359931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John H. Crookston Award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is presented each year by the Canadian Hematology Society for the best paper given by a resident.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award is named for the late John Hamill Crookston (1922-1987) who was the Laboratory Hematologist-in-Chief at Toronto General Hospital and a Professor of Medicine and Pathology at the University of Toronto from 1957 until his death in 1987.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Stephen </a:t>
            </a:r>
            <a:r>
              <a:rPr lang="en-US" sz="16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Award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is presented each year by the Canadian Hematology Society for the best abstract given by a Canadian resident in the area of leukemia or stem-cell transplantation.</a:t>
            </a:r>
          </a:p>
          <a:p>
            <a:pPr algn="l" fontAlgn="base"/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award was established in May of 2019 to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honour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work of Dr. Stephen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who passed away in March 2019.  Dr.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Couban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was a hematologist (Department Head) at the QE II Health Sciences Centre in Halifax, Nova Scotia and served as President of the Canadian Hematology Society from 2012-2014.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331373" cy="1080938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TRAINEE EDUCATIONAL AND QUALITY IMPROVEMENT AWARDS</a:t>
            </a:r>
            <a:br>
              <a:rPr lang="en-US" dirty="0"/>
            </a:br>
            <a:endParaRPr lang="en-US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C19E97-F9AA-6CF8-6591-45C253B06073}"/>
              </a:ext>
            </a:extLst>
          </p:cNvPr>
          <p:cNvSpPr txBox="1"/>
          <p:nvPr/>
        </p:nvSpPr>
        <p:spPr>
          <a:xfrm>
            <a:off x="1000897" y="2505463"/>
            <a:ext cx="40942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Submissions due September 15</a:t>
            </a:r>
            <a:r>
              <a:rPr lang="en-US" sz="3600" baseline="30000" dirty="0"/>
              <a:t>th</a:t>
            </a:r>
            <a:br>
              <a:rPr lang="en-US" sz="3600" baseline="30000" dirty="0"/>
            </a:br>
            <a:endParaRPr lang="en-US" sz="3600" baseline="30000" dirty="0"/>
          </a:p>
          <a:p>
            <a:r>
              <a:rPr lang="en-US" sz="2800" dirty="0"/>
              <a:t>2024-25 Winner: </a:t>
            </a:r>
            <a:br>
              <a:rPr lang="en-US" sz="2800" dirty="0"/>
            </a:br>
            <a:r>
              <a:rPr lang="en-US" sz="2800" dirty="0"/>
              <a:t>Dr. Renee Potashner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2023-4 Winners:</a:t>
            </a:r>
          </a:p>
          <a:p>
            <a:r>
              <a:rPr lang="en-US" sz="2800" dirty="0"/>
              <a:t>Dr. Danyal Ladha</a:t>
            </a:r>
          </a:p>
          <a:p>
            <a:r>
              <a:rPr lang="en-US" sz="2800" dirty="0"/>
              <a:t>Dr. Stefan Jevtic</a:t>
            </a:r>
          </a:p>
          <a:p>
            <a:endParaRPr lang="en-US" sz="3600" dirty="0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7BBFE6-4F00-8D62-B258-95EB48A36149}"/>
              </a:ext>
            </a:extLst>
          </p:cNvPr>
          <p:cNvSpPr txBox="1"/>
          <p:nvPr/>
        </p:nvSpPr>
        <p:spPr>
          <a:xfrm>
            <a:off x="6849988" y="2611062"/>
            <a:ext cx="47681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4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Eligibility: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Canadian internal medicine residents (PGY1-5)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Hematology residents (PGY 4-5)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Hematology fellows (PGY6+)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Only projects with a focus on education or QI will be considered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CHS member in good-standing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F2394-4A84-C355-C2FB-3F64A8E96974}"/>
              </a:ext>
            </a:extLst>
          </p:cNvPr>
          <p:cNvSpPr txBox="1"/>
          <p:nvPr/>
        </p:nvSpPr>
        <p:spPr>
          <a:xfrm>
            <a:off x="6763265" y="1076393"/>
            <a:ext cx="4854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$2000 </a:t>
            </a:r>
            <a:r>
              <a:rPr lang="en-US" dirty="0">
                <a:solidFill>
                  <a:schemeClr val="bg1"/>
                </a:solidFill>
              </a:rPr>
              <a:t>award t</a:t>
            </a:r>
            <a:r>
              <a:rPr lang="en-US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 be used for the support of their individual research projects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27165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3163665E31D24384E8D123A5CF23B0" ma:contentTypeVersion="15" ma:contentTypeDescription="Create a new document." ma:contentTypeScope="" ma:versionID="debdbe44259de1442b253a7f88496c0e">
  <xsd:schema xmlns:xsd="http://www.w3.org/2001/XMLSchema" xmlns:xs="http://www.w3.org/2001/XMLSchema" xmlns:p="http://schemas.microsoft.com/office/2006/metadata/properties" xmlns:ns2="ff9761b2-0a2b-45fe-86e5-58e782796953" xmlns:ns3="c1be0b83-5b62-41e8-a5ce-1e7698e5c54f" targetNamespace="http://schemas.microsoft.com/office/2006/metadata/properties" ma:root="true" ma:fieldsID="35ecdd303554902d53d54da16e9ad453" ns2:_="" ns3:_="">
    <xsd:import namespace="ff9761b2-0a2b-45fe-86e5-58e782796953"/>
    <xsd:import namespace="c1be0b83-5b62-41e8-a5ce-1e7698e5c54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9761b2-0a2b-45fe-86e5-58e78279695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e5669ba-9c77-4c01-a7ab-470175900ded}" ma:internalName="TaxCatchAll" ma:showField="CatchAllData" ma:web="ff9761b2-0a2b-45fe-86e5-58e7827969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be0b83-5b62-41e8-a5ce-1e7698e5c5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e164b29-4069-4387-b6aa-f01f2a1f47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be0b83-5b62-41e8-a5ce-1e7698e5c54f">
      <Terms xmlns="http://schemas.microsoft.com/office/infopath/2007/PartnerControls"/>
    </lcf76f155ced4ddcb4097134ff3c332f>
    <TaxCatchAll xmlns="ff9761b2-0a2b-45fe-86e5-58e782796953" xsi:nil="true"/>
  </documentManagement>
</p:properties>
</file>

<file path=customXml/itemProps1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99D5CF-7AA2-49EC-A50F-7380D46388D3}"/>
</file>

<file path=customXml/itemProps3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Berlin design</Template>
  <TotalTime>172</TotalTime>
  <Words>1639</Words>
  <Application>Microsoft Office PowerPoint</Application>
  <PresentationFormat>Grand écran</PresentationFormat>
  <Paragraphs>121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Roboto</vt:lpstr>
      <vt:lpstr>Trebuchet MS</vt:lpstr>
      <vt:lpstr>Berlin</vt:lpstr>
      <vt:lpstr>Canadian Hematology Society</vt:lpstr>
      <vt:lpstr>Chief Hematology Resident Dr. Salima Ramdani </vt:lpstr>
      <vt:lpstr>CHS Membership</vt:lpstr>
      <vt:lpstr>Accredited Case Studies</vt:lpstr>
      <vt:lpstr>Pan-Canadian Case Study Challenge </vt:lpstr>
      <vt:lpstr>Hematology Horizons:  Navigating a Career in Hematology  Webinar- June 17, 2025 6:00-7:30 PM ET</vt:lpstr>
      <vt:lpstr>Annual Research Abstract Awards</vt:lpstr>
      <vt:lpstr>Canadian Hematology Paper of the Year Award</vt:lpstr>
      <vt:lpstr>TRAINEE EDUCATIONAL AND QUALITY IMPROVEMENT AWARDS </vt:lpstr>
      <vt:lpstr>Submit for CHS Hematology Trainee Education and Quality Improvement Awards</vt:lpstr>
      <vt:lpstr>Early Career Award – Nominate Someone! </vt:lpstr>
      <vt:lpstr>Communication</vt:lpstr>
      <vt:lpstr>Voice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Canadian Hematology Society</dc:title>
  <dc:creator>Penny Waddington</dc:creator>
  <cp:lastModifiedBy>Salie Salima</cp:lastModifiedBy>
  <cp:revision>21</cp:revision>
  <dcterms:created xsi:type="dcterms:W3CDTF">2022-05-18T14:46:26Z</dcterms:created>
  <dcterms:modified xsi:type="dcterms:W3CDTF">2025-06-04T03:24:30Z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0x010100283163665E31D24384E8D123A5CF23B0</vt:lpwstr>
  </property>
</Properties>
</file>