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57" r:id="rId3"/>
    <p:sldId id="260" r:id="rId4"/>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6082"/>
    <a:srgbClr val="6896B8"/>
    <a:srgbClr val="006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B2C933-D118-4254-9387-328D56B8C7FC}" v="315" dt="2025-06-02T21:20:46.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486" autoAdjust="0"/>
  </p:normalViewPr>
  <p:slideViewPr>
    <p:cSldViewPr snapToGrid="0">
      <p:cViewPr varScale="1">
        <p:scale>
          <a:sx n="62" d="100"/>
          <a:sy n="62" d="100"/>
        </p:scale>
        <p:origin x="136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customXml" Target="../customXml/item3.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 Id="rId14"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ee Potashner" userId="91d3d21c-aff0-464c-8d75-ea2ea798814e" providerId="ADAL" clId="{07B2C933-D118-4254-9387-328D56B8C7FC}"/>
    <pc:docChg chg="undo redo custSel addSld delSld modSld sldOrd">
      <pc:chgData name="Renee Potashner" userId="91d3d21c-aff0-464c-8d75-ea2ea798814e" providerId="ADAL" clId="{07B2C933-D118-4254-9387-328D56B8C7FC}" dt="2025-06-02T21:35:59.576" v="1239" actId="20577"/>
      <pc:docMkLst>
        <pc:docMk/>
      </pc:docMkLst>
      <pc:sldChg chg="addSp delSp modSp mod ord setBg modNotesTx">
        <pc:chgData name="Renee Potashner" userId="91d3d21c-aff0-464c-8d75-ea2ea798814e" providerId="ADAL" clId="{07B2C933-D118-4254-9387-328D56B8C7FC}" dt="2025-06-02T21:15:42.806" v="1096" actId="1035"/>
        <pc:sldMkLst>
          <pc:docMk/>
          <pc:sldMk cId="3540278921" sldId="256"/>
        </pc:sldMkLst>
        <pc:spChg chg="mod">
          <ac:chgData name="Renee Potashner" userId="91d3d21c-aff0-464c-8d75-ea2ea798814e" providerId="ADAL" clId="{07B2C933-D118-4254-9387-328D56B8C7FC}" dt="2025-06-02T21:05:05.083" v="1043" actId="20577"/>
          <ac:spMkLst>
            <pc:docMk/>
            <pc:sldMk cId="3540278921" sldId="256"/>
            <ac:spMk id="2" creationId="{EC74A2E7-634B-9BB1-0D09-41B69D922AB1}"/>
          </ac:spMkLst>
        </pc:spChg>
        <pc:spChg chg="mod">
          <ac:chgData name="Renee Potashner" userId="91d3d21c-aff0-464c-8d75-ea2ea798814e" providerId="ADAL" clId="{07B2C933-D118-4254-9387-328D56B8C7FC}" dt="2025-06-02T21:15:42.806" v="1096" actId="1035"/>
          <ac:spMkLst>
            <pc:docMk/>
            <pc:sldMk cId="3540278921" sldId="256"/>
            <ac:spMk id="3" creationId="{73785550-502B-2DE2-4A17-BBA186120CB7}"/>
          </ac:spMkLst>
        </pc:spChg>
        <pc:spChg chg="add mod">
          <ac:chgData name="Renee Potashner" userId="91d3d21c-aff0-464c-8d75-ea2ea798814e" providerId="ADAL" clId="{07B2C933-D118-4254-9387-328D56B8C7FC}" dt="2025-06-02T20:52:02.685" v="862" actId="1036"/>
          <ac:spMkLst>
            <pc:docMk/>
            <pc:sldMk cId="3540278921" sldId="256"/>
            <ac:spMk id="6" creationId="{B53A9D5A-FFB8-8382-6381-110F4AA78403}"/>
          </ac:spMkLst>
        </pc:spChg>
        <pc:spChg chg="add mod">
          <ac:chgData name="Renee Potashner" userId="91d3d21c-aff0-464c-8d75-ea2ea798814e" providerId="ADAL" clId="{07B2C933-D118-4254-9387-328D56B8C7FC}" dt="2025-06-02T21:14:00.145" v="1092" actId="207"/>
          <ac:spMkLst>
            <pc:docMk/>
            <pc:sldMk cId="3540278921" sldId="256"/>
            <ac:spMk id="8" creationId="{BB9D2FAA-80C7-3B5E-DB74-2CFD44E58C1E}"/>
          </ac:spMkLst>
        </pc:spChg>
        <pc:picChg chg="add mod ord">
          <ac:chgData name="Renee Potashner" userId="91d3d21c-aff0-464c-8d75-ea2ea798814e" providerId="ADAL" clId="{07B2C933-D118-4254-9387-328D56B8C7FC}" dt="2025-06-02T21:05:15.012" v="1053" actId="1037"/>
          <ac:picMkLst>
            <pc:docMk/>
            <pc:sldMk cId="3540278921" sldId="256"/>
            <ac:picMk id="4" creationId="{AF5EC2CB-245F-4C3E-DEF8-105806699C0D}"/>
          </ac:picMkLst>
        </pc:picChg>
        <pc:picChg chg="add mod">
          <ac:chgData name="Renee Potashner" userId="91d3d21c-aff0-464c-8d75-ea2ea798814e" providerId="ADAL" clId="{07B2C933-D118-4254-9387-328D56B8C7FC}" dt="2025-06-02T21:15:37.464" v="1093" actId="1076"/>
          <ac:picMkLst>
            <pc:docMk/>
            <pc:sldMk cId="3540278921" sldId="256"/>
            <ac:picMk id="5" creationId="{D88AF9C0-DD2D-E726-3A2F-F9B126A0E825}"/>
          </ac:picMkLst>
        </pc:picChg>
        <pc:picChg chg="add mod">
          <ac:chgData name="Renee Potashner" userId="91d3d21c-aff0-464c-8d75-ea2ea798814e" providerId="ADAL" clId="{07B2C933-D118-4254-9387-328D56B8C7FC}" dt="2025-06-02T20:52:02.685" v="862" actId="1036"/>
          <ac:picMkLst>
            <pc:docMk/>
            <pc:sldMk cId="3540278921" sldId="256"/>
            <ac:picMk id="7" creationId="{EAAE9873-C6D6-2493-66BF-B2FDB4F294A7}"/>
          </ac:picMkLst>
        </pc:picChg>
      </pc:sldChg>
      <pc:sldChg chg="addSp modSp mod modAnim modNotesTx">
        <pc:chgData name="Renee Potashner" userId="91d3d21c-aff0-464c-8d75-ea2ea798814e" providerId="ADAL" clId="{07B2C933-D118-4254-9387-328D56B8C7FC}" dt="2025-06-02T21:35:59.576" v="1239" actId="20577"/>
        <pc:sldMkLst>
          <pc:docMk/>
          <pc:sldMk cId="381057975" sldId="257"/>
        </pc:sldMkLst>
        <pc:spChg chg="mod">
          <ac:chgData name="Renee Potashner" userId="91d3d21c-aff0-464c-8d75-ea2ea798814e" providerId="ADAL" clId="{07B2C933-D118-4254-9387-328D56B8C7FC}" dt="2025-06-02T21:03:08.410" v="1021" actId="113"/>
          <ac:spMkLst>
            <pc:docMk/>
            <pc:sldMk cId="381057975" sldId="257"/>
            <ac:spMk id="2" creationId="{5EC58ACE-4DE2-CB9B-AEEC-67E68EC3DB6C}"/>
          </ac:spMkLst>
        </pc:spChg>
        <pc:spChg chg="mod">
          <ac:chgData name="Renee Potashner" userId="91d3d21c-aff0-464c-8d75-ea2ea798814e" providerId="ADAL" clId="{07B2C933-D118-4254-9387-328D56B8C7FC}" dt="2025-06-02T21:20:46.520" v="1165" actId="20577"/>
          <ac:spMkLst>
            <pc:docMk/>
            <pc:sldMk cId="381057975" sldId="257"/>
            <ac:spMk id="3" creationId="{D7AF6D04-C7E4-CC98-24F9-E999AA6D7D02}"/>
          </ac:spMkLst>
        </pc:spChg>
        <pc:spChg chg="add mod">
          <ac:chgData name="Renee Potashner" userId="91d3d21c-aff0-464c-8d75-ea2ea798814e" providerId="ADAL" clId="{07B2C933-D118-4254-9387-328D56B8C7FC}" dt="2025-06-02T21:13:56.514" v="1091" actId="207"/>
          <ac:spMkLst>
            <pc:docMk/>
            <pc:sldMk cId="381057975" sldId="257"/>
            <ac:spMk id="7" creationId="{D7D72031-8577-C0A1-0815-A954B41541E0}"/>
          </ac:spMkLst>
        </pc:spChg>
        <pc:graphicFrameChg chg="mod ord">
          <ac:chgData name="Renee Potashner" userId="91d3d21c-aff0-464c-8d75-ea2ea798814e" providerId="ADAL" clId="{07B2C933-D118-4254-9387-328D56B8C7FC}" dt="2025-06-02T21:10:34.824" v="1074"/>
          <ac:graphicFrameMkLst>
            <pc:docMk/>
            <pc:sldMk cId="381057975" sldId="257"/>
            <ac:graphicFrameMk id="5" creationId="{C2CB17CF-F347-9343-0DDA-27C9BF6BD5DC}"/>
          </ac:graphicFrameMkLst>
        </pc:graphicFrameChg>
        <pc:graphicFrameChg chg="add mod">
          <ac:chgData name="Renee Potashner" userId="91d3d21c-aff0-464c-8d75-ea2ea798814e" providerId="ADAL" clId="{07B2C933-D118-4254-9387-328D56B8C7FC}" dt="2025-06-02T21:20:58.691" v="1167" actId="1076"/>
          <ac:graphicFrameMkLst>
            <pc:docMk/>
            <pc:sldMk cId="381057975" sldId="257"/>
            <ac:graphicFrameMk id="6" creationId="{15C3E9D0-BE66-E51C-0FBD-A833B0C710ED}"/>
          </ac:graphicFrameMkLst>
        </pc:graphicFrameChg>
        <pc:picChg chg="add mod">
          <ac:chgData name="Renee Potashner" userId="91d3d21c-aff0-464c-8d75-ea2ea798814e" providerId="ADAL" clId="{07B2C933-D118-4254-9387-328D56B8C7FC}" dt="2025-06-02T21:08:59.681" v="1062" actId="1076"/>
          <ac:picMkLst>
            <pc:docMk/>
            <pc:sldMk cId="381057975" sldId="257"/>
            <ac:picMk id="4" creationId="{B62CB91F-431A-CF74-B452-42047A44772B}"/>
          </ac:picMkLst>
        </pc:picChg>
      </pc:sldChg>
      <pc:sldChg chg="del">
        <pc:chgData name="Renee Potashner" userId="91d3d21c-aff0-464c-8d75-ea2ea798814e" providerId="ADAL" clId="{07B2C933-D118-4254-9387-328D56B8C7FC}" dt="2025-05-30T19:44:44.482" v="261" actId="47"/>
        <pc:sldMkLst>
          <pc:docMk/>
          <pc:sldMk cId="1091110056" sldId="258"/>
        </pc:sldMkLst>
      </pc:sldChg>
      <pc:sldChg chg="del">
        <pc:chgData name="Renee Potashner" userId="91d3d21c-aff0-464c-8d75-ea2ea798814e" providerId="ADAL" clId="{07B2C933-D118-4254-9387-328D56B8C7FC}" dt="2025-05-30T19:44:46.523" v="262" actId="47"/>
        <pc:sldMkLst>
          <pc:docMk/>
          <pc:sldMk cId="217603621" sldId="259"/>
        </pc:sldMkLst>
      </pc:sldChg>
      <pc:sldChg chg="addSp delSp modSp mod modAnim modNotesTx">
        <pc:chgData name="Renee Potashner" userId="91d3d21c-aff0-464c-8d75-ea2ea798814e" providerId="ADAL" clId="{07B2C933-D118-4254-9387-328D56B8C7FC}" dt="2025-06-02T21:13:52.750" v="1090" actId="207"/>
        <pc:sldMkLst>
          <pc:docMk/>
          <pc:sldMk cId="983932579" sldId="260"/>
        </pc:sldMkLst>
        <pc:spChg chg="mod">
          <ac:chgData name="Renee Potashner" userId="91d3d21c-aff0-464c-8d75-ea2ea798814e" providerId="ADAL" clId="{07B2C933-D118-4254-9387-328D56B8C7FC}" dt="2025-06-02T21:03:10.800" v="1022" actId="113"/>
          <ac:spMkLst>
            <pc:docMk/>
            <pc:sldMk cId="983932579" sldId="260"/>
            <ac:spMk id="2" creationId="{00FD1AB5-8BF8-EB12-2C84-6AF2C6B0ED0F}"/>
          </ac:spMkLst>
        </pc:spChg>
        <pc:spChg chg="add mod">
          <ac:chgData name="Renee Potashner" userId="91d3d21c-aff0-464c-8d75-ea2ea798814e" providerId="ADAL" clId="{07B2C933-D118-4254-9387-328D56B8C7FC}" dt="2025-06-02T21:13:52.750" v="1090" actId="207"/>
          <ac:spMkLst>
            <pc:docMk/>
            <pc:sldMk cId="983932579" sldId="260"/>
            <ac:spMk id="3" creationId="{70149F76-4263-F902-1927-BC771E239E0B}"/>
          </ac:spMkLst>
        </pc:spChg>
        <pc:graphicFrameChg chg="add del mod modGraphic">
          <ac:chgData name="Renee Potashner" userId="91d3d21c-aff0-464c-8d75-ea2ea798814e" providerId="ADAL" clId="{07B2C933-D118-4254-9387-328D56B8C7FC}" dt="2025-06-02T18:41:33.795" v="651" actId="478"/>
          <ac:graphicFrameMkLst>
            <pc:docMk/>
            <pc:sldMk cId="983932579" sldId="260"/>
            <ac:graphicFrameMk id="11" creationId="{3B2B1EC0-43B8-B4D8-E960-4C841DD88F26}"/>
          </ac:graphicFrameMkLst>
        </pc:graphicFrameChg>
        <pc:graphicFrameChg chg="add mod">
          <ac:chgData name="Renee Potashner" userId="91d3d21c-aff0-464c-8d75-ea2ea798814e" providerId="ADAL" clId="{07B2C933-D118-4254-9387-328D56B8C7FC}" dt="2025-05-30T20:06:18.572" v="504" actId="14100"/>
          <ac:graphicFrameMkLst>
            <pc:docMk/>
            <pc:sldMk cId="983932579" sldId="260"/>
            <ac:graphicFrameMk id="16" creationId="{1DCEAE4F-9B3D-F916-6A15-4DFE4298F5A8}"/>
          </ac:graphicFrameMkLst>
        </pc:graphicFrameChg>
        <pc:graphicFrameChg chg="add mod modGraphic">
          <ac:chgData name="Renee Potashner" userId="91d3d21c-aff0-464c-8d75-ea2ea798814e" providerId="ADAL" clId="{07B2C933-D118-4254-9387-328D56B8C7FC}" dt="2025-05-30T20:05:28.816" v="487" actId="255"/>
          <ac:graphicFrameMkLst>
            <pc:docMk/>
            <pc:sldMk cId="983932579" sldId="260"/>
            <ac:graphicFrameMk id="17" creationId="{F6802DBB-B846-1FBF-82D2-885080D77255}"/>
          </ac:graphicFrameMkLst>
        </pc:graphicFrameChg>
      </pc:sldChg>
      <pc:sldChg chg="addSp delSp modSp new mod modClrScheme modAnim chgLayout modNotesTx">
        <pc:chgData name="Renee Potashner" userId="91d3d21c-aff0-464c-8d75-ea2ea798814e" providerId="ADAL" clId="{07B2C933-D118-4254-9387-328D56B8C7FC}" dt="2025-06-02T21:13:39.616" v="1089" actId="207"/>
        <pc:sldMkLst>
          <pc:docMk/>
          <pc:sldMk cId="523387175" sldId="261"/>
        </pc:sldMkLst>
        <pc:spChg chg="add mod">
          <ac:chgData name="Renee Potashner" userId="91d3d21c-aff0-464c-8d75-ea2ea798814e" providerId="ADAL" clId="{07B2C933-D118-4254-9387-328D56B8C7FC}" dt="2025-06-02T21:13:39.616" v="1089" actId="207"/>
          <ac:spMkLst>
            <pc:docMk/>
            <pc:sldMk cId="523387175" sldId="261"/>
            <ac:spMk id="2" creationId="{20BD9EE8-87A5-C25C-4A4F-DE3271A1A5F1}"/>
          </ac:spMkLst>
        </pc:spChg>
        <pc:spChg chg="add mod ord">
          <ac:chgData name="Renee Potashner" userId="91d3d21c-aff0-464c-8d75-ea2ea798814e" providerId="ADAL" clId="{07B2C933-D118-4254-9387-328D56B8C7FC}" dt="2025-06-02T21:03:13.246" v="1023" actId="113"/>
          <ac:spMkLst>
            <pc:docMk/>
            <pc:sldMk cId="523387175" sldId="261"/>
            <ac:spMk id="9" creationId="{7299AD4A-EAB3-BB41-7235-93C3A18E06A1}"/>
          </ac:spMkLst>
        </pc:spChg>
        <pc:graphicFrameChg chg="add mod ord modGraphic">
          <ac:chgData name="Renee Potashner" userId="91d3d21c-aff0-464c-8d75-ea2ea798814e" providerId="ADAL" clId="{07B2C933-D118-4254-9387-328D56B8C7FC}" dt="2025-06-02T20:56:15.858" v="1004" actId="14734"/>
          <ac:graphicFrameMkLst>
            <pc:docMk/>
            <pc:sldMk cId="523387175" sldId="261"/>
            <ac:graphicFrameMk id="8" creationId="{96C1F2A3-620A-5F49-5FB8-D2307E9C09B0}"/>
          </ac:graphicFrameMkLst>
        </pc:graphicFrameChg>
      </pc:sldChg>
      <pc:sldChg chg="addSp delSp modSp add del mod delAnim">
        <pc:chgData name="Renee Potashner" userId="91d3d21c-aff0-464c-8d75-ea2ea798814e" providerId="ADAL" clId="{07B2C933-D118-4254-9387-328D56B8C7FC}" dt="2025-06-02T21:11:08.571" v="1080" actId="47"/>
        <pc:sldMkLst>
          <pc:docMk/>
          <pc:sldMk cId="2537453833" sldId="262"/>
        </pc:sldMkLst>
        <pc:spChg chg="add mod">
          <ac:chgData name="Renee Potashner" userId="91d3d21c-aff0-464c-8d75-ea2ea798814e" providerId="ADAL" clId="{07B2C933-D118-4254-9387-328D56B8C7FC}" dt="2025-06-02T21:10:57.010" v="1078" actId="15"/>
          <ac:spMkLst>
            <pc:docMk/>
            <pc:sldMk cId="2537453833" sldId="262"/>
            <ac:spMk id="8" creationId="{64A60D84-5577-9C36-38C4-713DC0465BB2}"/>
          </ac:spMkLst>
        </pc:spChg>
        <pc:graphicFrameChg chg="del">
          <ac:chgData name="Renee Potashner" userId="91d3d21c-aff0-464c-8d75-ea2ea798814e" providerId="ADAL" clId="{07B2C933-D118-4254-9387-328D56B8C7FC}" dt="2025-06-02T21:10:52.410" v="1077" actId="478"/>
          <ac:graphicFrameMkLst>
            <pc:docMk/>
            <pc:sldMk cId="2537453833" sldId="262"/>
            <ac:graphicFrameMk id="5" creationId="{492CF3EC-ECA6-8FFC-C0FE-1721EB734180}"/>
          </ac:graphicFrameMkLst>
        </pc:graphicFrameChg>
        <pc:graphicFrameChg chg="del">
          <ac:chgData name="Renee Potashner" userId="91d3d21c-aff0-464c-8d75-ea2ea798814e" providerId="ADAL" clId="{07B2C933-D118-4254-9387-328D56B8C7FC}" dt="2025-06-02T21:10:50.862" v="1076" actId="478"/>
          <ac:graphicFrameMkLst>
            <pc:docMk/>
            <pc:sldMk cId="2537453833" sldId="262"/>
            <ac:graphicFrameMk id="6" creationId="{3ABB7756-3F9B-5B57-42E3-1E2DBF84DFBB}"/>
          </ac:graphicFrameMkLst>
        </pc:graphicFrameChg>
        <pc:picChg chg="del">
          <ac:chgData name="Renee Potashner" userId="91d3d21c-aff0-464c-8d75-ea2ea798814e" providerId="ADAL" clId="{07B2C933-D118-4254-9387-328D56B8C7FC}" dt="2025-06-02T21:10:59.417" v="1079" actId="478"/>
          <ac:picMkLst>
            <pc:docMk/>
            <pc:sldMk cId="2537453833" sldId="262"/>
            <ac:picMk id="4" creationId="{D9AC634B-41E0-9AB2-19B6-3A0AC3F76300}"/>
          </ac:picMkLst>
        </pc:picChg>
      </pc:sldChg>
      <pc:sldChg chg="delSp add del mod">
        <pc:chgData name="Renee Potashner" userId="91d3d21c-aff0-464c-8d75-ea2ea798814e" providerId="ADAL" clId="{07B2C933-D118-4254-9387-328D56B8C7FC}" dt="2025-06-02T21:02:33.368" v="1016" actId="47"/>
        <pc:sldMkLst>
          <pc:docMk/>
          <pc:sldMk cId="2699273654" sldId="262"/>
        </pc:sldMkLst>
        <pc:spChg chg="del">
          <ac:chgData name="Renee Potashner" userId="91d3d21c-aff0-464c-8d75-ea2ea798814e" providerId="ADAL" clId="{07B2C933-D118-4254-9387-328D56B8C7FC}" dt="2025-06-02T21:02:20.658" v="1015" actId="478"/>
          <ac:spMkLst>
            <pc:docMk/>
            <pc:sldMk cId="2699273654" sldId="262"/>
            <ac:spMk id="6" creationId="{4366A044-1C02-AA47-08EE-D7C988A9406E}"/>
          </ac:spMkLst>
        </pc:spChg>
        <pc:picChg chg="del">
          <ac:chgData name="Renee Potashner" userId="91d3d21c-aff0-464c-8d75-ea2ea798814e" providerId="ADAL" clId="{07B2C933-D118-4254-9387-328D56B8C7FC}" dt="2025-06-02T21:02:17.365" v="1012" actId="478"/>
          <ac:picMkLst>
            <pc:docMk/>
            <pc:sldMk cId="2699273654" sldId="262"/>
            <ac:picMk id="4" creationId="{297A8BDE-F679-26DF-4B38-F9531815AB79}"/>
          </ac:picMkLst>
        </pc:picChg>
        <pc:picChg chg="del">
          <ac:chgData name="Renee Potashner" userId="91d3d21c-aff0-464c-8d75-ea2ea798814e" providerId="ADAL" clId="{07B2C933-D118-4254-9387-328D56B8C7FC}" dt="2025-06-02T21:02:18.251" v="1013" actId="478"/>
          <ac:picMkLst>
            <pc:docMk/>
            <pc:sldMk cId="2699273654" sldId="262"/>
            <ac:picMk id="5" creationId="{1B942E7E-7C77-D7C3-40B8-BD3C0FF9F27F}"/>
          </ac:picMkLst>
        </pc:picChg>
        <pc:picChg chg="del">
          <ac:chgData name="Renee Potashner" userId="91d3d21c-aff0-464c-8d75-ea2ea798814e" providerId="ADAL" clId="{07B2C933-D118-4254-9387-328D56B8C7FC}" dt="2025-06-02T21:02:19.017" v="1014" actId="478"/>
          <ac:picMkLst>
            <pc:docMk/>
            <pc:sldMk cId="2699273654" sldId="262"/>
            <ac:picMk id="7" creationId="{90FA5CA9-A922-3E36-E4CA-70C8CBECC145}"/>
          </ac:picMkLst>
        </pc:picChg>
      </pc:sldChg>
      <pc:sldChg chg="addSp delSp modSp new del mod">
        <pc:chgData name="Renee Potashner" userId="91d3d21c-aff0-464c-8d75-ea2ea798814e" providerId="ADAL" clId="{07B2C933-D118-4254-9387-328D56B8C7FC}" dt="2025-05-30T19:50:15.092" v="348" actId="47"/>
        <pc:sldMkLst>
          <pc:docMk/>
          <pc:sldMk cId="3488228873" sldId="262"/>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Renee%20Potashner\OneDrive%20-%20SickKids\Research\Iron%20Optimization%20QI\Microcytic%20Anemia%20Report%20Baseline%202024%201%20year.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https://sickkidsca-my.sharepoint.com/personal/renee_potashner_sickkids_ca/Documents/Research/Iron%20Optimization%20QI/Microcytic%20Anemia%20Report%20Baseline%202024%201%20year.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https://sickkidsca-my.sharepoint.com/personal/renee_potashner_sickkids_ca/Documents/Pareto%20Chart%20-%20Final.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US" sz="1800" b="0" dirty="0"/>
              <a:t>Proportion of Patients in the ER who received any iron therapy - p Chart</a:t>
            </a:r>
          </a:p>
        </c:rich>
      </c:tx>
      <c:overlay val="0"/>
    </c:title>
    <c:autoTitleDeleted val="0"/>
    <c:plotArea>
      <c:layout/>
      <c:lineChart>
        <c:grouping val="standard"/>
        <c:varyColors val="0"/>
        <c:ser>
          <c:idx val="0"/>
          <c:order val="0"/>
          <c:tx>
            <c:strRef>
              <c:f>'p Chart'!$D$1</c:f>
              <c:strCache>
                <c:ptCount val="1"/>
                <c:pt idx="0">
                  <c:v>P</c:v>
                </c:pt>
              </c:strCache>
            </c:strRef>
          </c:tx>
          <c:spPr>
            <a:ln w="12700">
              <a:solidFill>
                <a:srgbClr val="000080"/>
              </a:solidFill>
            </a:ln>
            <a:effectLst/>
          </c:spPr>
          <c:marker>
            <c:symbol val="circle"/>
            <c:size val="6"/>
            <c:spPr>
              <a:solidFill>
                <a:srgbClr val="000080"/>
              </a:solidFill>
              <a:ln w="12700">
                <a:solidFill>
                  <a:srgbClr val="000080"/>
                </a:solidFill>
                <a:prstDash val="solid"/>
              </a:ln>
            </c:spPr>
          </c:marker>
          <c:cat>
            <c:strRef>
              <c:f>'p Chart'!$A$2:$A$13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 Chart'!$D$2:$D$13</c:f>
              <c:numCache>
                <c:formatCode>0.000</c:formatCode>
                <c:ptCount val="12"/>
                <c:pt idx="0">
                  <c:v>0.2</c:v>
                </c:pt>
                <c:pt idx="1">
                  <c:v>0.2857142857142857</c:v>
                </c:pt>
                <c:pt idx="2">
                  <c:v>0.52380952380952384</c:v>
                </c:pt>
                <c:pt idx="3">
                  <c:v>0.2</c:v>
                </c:pt>
                <c:pt idx="4">
                  <c:v>0.4375</c:v>
                </c:pt>
                <c:pt idx="5">
                  <c:v>0.33333333333333331</c:v>
                </c:pt>
                <c:pt idx="6">
                  <c:v>0.27272727272727271</c:v>
                </c:pt>
                <c:pt idx="7">
                  <c:v>0.23529411764705882</c:v>
                </c:pt>
                <c:pt idx="8">
                  <c:v>0.36363636363636365</c:v>
                </c:pt>
                <c:pt idx="9">
                  <c:v>0.3</c:v>
                </c:pt>
                <c:pt idx="10">
                  <c:v>0.33333333333333331</c:v>
                </c:pt>
                <c:pt idx="11">
                  <c:v>0.31818181818181818</c:v>
                </c:pt>
              </c:numCache>
            </c:numRef>
          </c:val>
          <c:smooth val="0"/>
          <c:extLst>
            <c:ext xmlns:c16="http://schemas.microsoft.com/office/drawing/2014/chart" uri="{C3380CC4-5D6E-409C-BE32-E72D297353CC}">
              <c16:uniqueId val="{00000000-8336-4171-9822-0F5AF6488DCC}"/>
            </c:ext>
          </c:extLst>
        </c:ser>
        <c:ser>
          <c:idx val="2"/>
          <c:order val="2"/>
          <c:tx>
            <c:strRef>
              <c:f>'p Chart'!$F$1</c:f>
              <c:strCache>
                <c:ptCount val="1"/>
                <c:pt idx="0">
                  <c:v> +2 Sigma</c:v>
                </c:pt>
              </c:strCache>
            </c:strRef>
          </c:tx>
          <c:spPr>
            <a:ln w="12700" cap="rnd" cmpd="sng" algn="ctr">
              <a:noFill/>
              <a:prstDash val="dashDot"/>
              <a:round/>
            </a:ln>
            <a:effectLst/>
            <a:extLst>
              <a:ext uri="{91240B29-F687-4F45-9708-019B960494DF}">
                <a14:hiddenLine xmlns:a14="http://schemas.microsoft.com/office/drawing/2010/main" w="12700" cap="rnd" cmpd="sng" algn="ctr">
                  <a:solidFill>
                    <a:srgbClr val="FF8080"/>
                  </a:solidFill>
                  <a:prstDash val="dashDot"/>
                  <a:round/>
                </a14:hiddenLine>
              </a:ext>
            </a:extLst>
          </c:spPr>
          <c:marker>
            <c:symbol val="none"/>
          </c:marker>
          <c:val>
            <c:numRef>
              <c:f>'p Chart'!$F$2:$F$13</c:f>
              <c:numCache>
                <c:formatCode>0.000</c:formatCode>
                <c:ptCount val="12"/>
                <c:pt idx="0">
                  <c:v>0.56957572725756633</c:v>
                </c:pt>
                <c:pt idx="1">
                  <c:v>0.57808016009502983</c:v>
                </c:pt>
                <c:pt idx="2">
                  <c:v>0.53205613864339762</c:v>
                </c:pt>
                <c:pt idx="3">
                  <c:v>0.62403208382695508</c:v>
                </c:pt>
                <c:pt idx="4">
                  <c:v>0.56188159819207162</c:v>
                </c:pt>
                <c:pt idx="5">
                  <c:v>0.71038740919464505</c:v>
                </c:pt>
                <c:pt idx="6">
                  <c:v>0.61022167175577735</c:v>
                </c:pt>
                <c:pt idx="7">
                  <c:v>0.55487676386269347</c:v>
                </c:pt>
                <c:pt idx="8">
                  <c:v>0.61022167175577735</c:v>
                </c:pt>
                <c:pt idx="9">
                  <c:v>0.62403208382695508</c:v>
                </c:pt>
                <c:pt idx="10">
                  <c:v>0.59817571683184256</c:v>
                </c:pt>
                <c:pt idx="11">
                  <c:v>0.52734784464626794</c:v>
                </c:pt>
              </c:numCache>
            </c:numRef>
          </c:val>
          <c:smooth val="0"/>
          <c:extLst>
            <c:ext xmlns:c16="http://schemas.microsoft.com/office/drawing/2014/chart" uri="{C3380CC4-5D6E-409C-BE32-E72D297353CC}">
              <c16:uniqueId val="{00000001-8336-4171-9822-0F5AF6488DCC}"/>
            </c:ext>
          </c:extLst>
        </c:ser>
        <c:ser>
          <c:idx val="3"/>
          <c:order val="3"/>
          <c:tx>
            <c:strRef>
              <c:f>'p Chart'!$G$1</c:f>
              <c:strCache>
                <c:ptCount val="1"/>
                <c:pt idx="0">
                  <c:v> +1 Sigma</c:v>
                </c:pt>
              </c:strCache>
            </c:strRef>
          </c:tx>
          <c:spPr>
            <a:ln w="12700" cap="rnd" cmpd="sng" algn="ctr">
              <a:noFill/>
              <a:prstDash val="dashDot"/>
              <a:round/>
            </a:ln>
            <a:effectLst/>
            <a:extLst>
              <a:ext uri="{91240B29-F687-4F45-9708-019B960494DF}">
                <a14:hiddenLine xmlns:a14="http://schemas.microsoft.com/office/drawing/2010/main" w="12700" cap="rnd" cmpd="sng" algn="ctr">
                  <a:solidFill>
                    <a:srgbClr val="008080"/>
                  </a:solidFill>
                  <a:prstDash val="dashDot"/>
                  <a:round/>
                </a14:hiddenLine>
              </a:ext>
            </a:extLst>
          </c:spPr>
          <c:marker>
            <c:symbol val="none"/>
          </c:marker>
          <c:val>
            <c:numRef>
              <c:f>'p Chart'!$G$2:$G$13</c:f>
              <c:numCache>
                <c:formatCode>0.000</c:formatCode>
                <c:ptCount val="12"/>
                <c:pt idx="0">
                  <c:v>0.44842422726514675</c:v>
                </c:pt>
                <c:pt idx="1">
                  <c:v>0.45267644368387855</c:v>
                </c:pt>
                <c:pt idx="2">
                  <c:v>0.42966443295806245</c:v>
                </c:pt>
                <c:pt idx="3">
                  <c:v>0.47565240554984123</c:v>
                </c:pt>
                <c:pt idx="4">
                  <c:v>0.44457716273239944</c:v>
                </c:pt>
                <c:pt idx="5">
                  <c:v>0.51883006823368616</c:v>
                </c:pt>
                <c:pt idx="6">
                  <c:v>0.46874719951425226</c:v>
                </c:pt>
                <c:pt idx="7">
                  <c:v>0.44107474556771037</c:v>
                </c:pt>
                <c:pt idx="8">
                  <c:v>0.46874719951425226</c:v>
                </c:pt>
                <c:pt idx="9">
                  <c:v>0.47565240554984123</c:v>
                </c:pt>
                <c:pt idx="10">
                  <c:v>0.46272422205228492</c:v>
                </c:pt>
                <c:pt idx="11">
                  <c:v>0.4273102859594976</c:v>
                </c:pt>
              </c:numCache>
            </c:numRef>
          </c:val>
          <c:smooth val="0"/>
          <c:extLst>
            <c:ext xmlns:c16="http://schemas.microsoft.com/office/drawing/2014/chart" uri="{C3380CC4-5D6E-409C-BE32-E72D297353CC}">
              <c16:uniqueId val="{00000002-8336-4171-9822-0F5AF6488DCC}"/>
            </c:ext>
          </c:extLst>
        </c:ser>
        <c:ser>
          <c:idx val="4"/>
          <c:order val="4"/>
          <c:tx>
            <c:strRef>
              <c:f>'p Chart'!$H$1</c:f>
              <c:strCache>
                <c:ptCount val="1"/>
                <c:pt idx="0">
                  <c:v>Average</c:v>
                </c:pt>
              </c:strCache>
            </c:strRef>
          </c:tx>
          <c:spPr>
            <a:ln w="12700">
              <a:solidFill>
                <a:srgbClr val="009999"/>
              </a:solidFill>
              <a:prstDash val="solid"/>
            </a:ln>
            <a:effectLst/>
          </c:spPr>
          <c:marker>
            <c:symbol val="none"/>
          </c:marker>
          <c:dPt>
            <c:idx val="0"/>
            <c:bubble3D val="0"/>
            <c:spPr>
              <a:ln w="12700">
                <a:solidFill>
                  <a:srgbClr val="009999"/>
                </a:solidFill>
                <a:prstDash val="dash"/>
              </a:ln>
              <a:effectLst/>
            </c:spPr>
            <c:extLst>
              <c:ext xmlns:c16="http://schemas.microsoft.com/office/drawing/2014/chart" uri="{C3380CC4-5D6E-409C-BE32-E72D297353CC}">
                <c16:uniqueId val="{00000004-8336-4171-9822-0F5AF6488DCC}"/>
              </c:ext>
            </c:extLst>
          </c:dPt>
          <c:dPt>
            <c:idx val="1"/>
            <c:bubble3D val="0"/>
            <c:spPr>
              <a:ln w="12700">
                <a:solidFill>
                  <a:srgbClr val="009999"/>
                </a:solidFill>
                <a:prstDash val="dash"/>
              </a:ln>
              <a:effectLst/>
            </c:spPr>
            <c:extLst>
              <c:ext xmlns:c16="http://schemas.microsoft.com/office/drawing/2014/chart" uri="{C3380CC4-5D6E-409C-BE32-E72D297353CC}">
                <c16:uniqueId val="{00000006-8336-4171-9822-0F5AF6488DCC}"/>
              </c:ext>
            </c:extLst>
          </c:dPt>
          <c:dPt>
            <c:idx val="2"/>
            <c:bubble3D val="0"/>
            <c:spPr>
              <a:ln w="12700">
                <a:solidFill>
                  <a:srgbClr val="009999"/>
                </a:solidFill>
                <a:prstDash val="dash"/>
              </a:ln>
              <a:effectLst/>
            </c:spPr>
            <c:extLst>
              <c:ext xmlns:c16="http://schemas.microsoft.com/office/drawing/2014/chart" uri="{C3380CC4-5D6E-409C-BE32-E72D297353CC}">
                <c16:uniqueId val="{00000008-8336-4171-9822-0F5AF6488DCC}"/>
              </c:ext>
            </c:extLst>
          </c:dPt>
          <c:dPt>
            <c:idx val="3"/>
            <c:bubble3D val="0"/>
            <c:spPr>
              <a:ln w="12700">
                <a:solidFill>
                  <a:srgbClr val="009999"/>
                </a:solidFill>
                <a:prstDash val="dash"/>
              </a:ln>
              <a:effectLst/>
            </c:spPr>
            <c:extLst>
              <c:ext xmlns:c16="http://schemas.microsoft.com/office/drawing/2014/chart" uri="{C3380CC4-5D6E-409C-BE32-E72D297353CC}">
                <c16:uniqueId val="{0000000A-8336-4171-9822-0F5AF6488DCC}"/>
              </c:ext>
            </c:extLst>
          </c:dPt>
          <c:dPt>
            <c:idx val="4"/>
            <c:bubble3D val="0"/>
            <c:spPr>
              <a:ln w="12700">
                <a:solidFill>
                  <a:srgbClr val="009999"/>
                </a:solidFill>
                <a:prstDash val="dash"/>
              </a:ln>
              <a:effectLst/>
            </c:spPr>
            <c:extLst>
              <c:ext xmlns:c16="http://schemas.microsoft.com/office/drawing/2014/chart" uri="{C3380CC4-5D6E-409C-BE32-E72D297353CC}">
                <c16:uniqueId val="{0000000C-8336-4171-9822-0F5AF6488DCC}"/>
              </c:ext>
            </c:extLst>
          </c:dPt>
          <c:dPt>
            <c:idx val="5"/>
            <c:bubble3D val="0"/>
            <c:spPr>
              <a:ln w="12700">
                <a:solidFill>
                  <a:srgbClr val="009999"/>
                </a:solidFill>
                <a:prstDash val="dash"/>
              </a:ln>
              <a:effectLst/>
            </c:spPr>
            <c:extLst>
              <c:ext xmlns:c16="http://schemas.microsoft.com/office/drawing/2014/chart" uri="{C3380CC4-5D6E-409C-BE32-E72D297353CC}">
                <c16:uniqueId val="{0000000E-8336-4171-9822-0F5AF6488DCC}"/>
              </c:ext>
            </c:extLst>
          </c:dPt>
          <c:dPt>
            <c:idx val="6"/>
            <c:bubble3D val="0"/>
            <c:spPr>
              <a:ln w="12700">
                <a:solidFill>
                  <a:srgbClr val="009999"/>
                </a:solidFill>
                <a:prstDash val="dash"/>
              </a:ln>
              <a:effectLst/>
            </c:spPr>
            <c:extLst>
              <c:ext xmlns:c16="http://schemas.microsoft.com/office/drawing/2014/chart" uri="{C3380CC4-5D6E-409C-BE32-E72D297353CC}">
                <c16:uniqueId val="{00000010-8336-4171-9822-0F5AF6488DCC}"/>
              </c:ext>
            </c:extLst>
          </c:dPt>
          <c:dPt>
            <c:idx val="7"/>
            <c:bubble3D val="0"/>
            <c:spPr>
              <a:ln w="12700">
                <a:solidFill>
                  <a:srgbClr val="009999"/>
                </a:solidFill>
                <a:prstDash val="dash"/>
              </a:ln>
              <a:effectLst/>
            </c:spPr>
            <c:extLst>
              <c:ext xmlns:c16="http://schemas.microsoft.com/office/drawing/2014/chart" uri="{C3380CC4-5D6E-409C-BE32-E72D297353CC}">
                <c16:uniqueId val="{00000012-8336-4171-9822-0F5AF6488DCC}"/>
              </c:ext>
            </c:extLst>
          </c:dPt>
          <c:dPt>
            <c:idx val="8"/>
            <c:bubble3D val="0"/>
            <c:spPr>
              <a:ln w="12700">
                <a:solidFill>
                  <a:srgbClr val="009999"/>
                </a:solidFill>
                <a:prstDash val="dash"/>
              </a:ln>
              <a:effectLst/>
            </c:spPr>
            <c:extLst>
              <c:ext xmlns:c16="http://schemas.microsoft.com/office/drawing/2014/chart" uri="{C3380CC4-5D6E-409C-BE32-E72D297353CC}">
                <c16:uniqueId val="{00000014-8336-4171-9822-0F5AF6488DCC}"/>
              </c:ext>
            </c:extLst>
          </c:dPt>
          <c:dPt>
            <c:idx val="9"/>
            <c:bubble3D val="0"/>
            <c:spPr>
              <a:ln w="12700">
                <a:solidFill>
                  <a:srgbClr val="009999"/>
                </a:solidFill>
                <a:prstDash val="dash"/>
              </a:ln>
              <a:effectLst/>
            </c:spPr>
            <c:extLst>
              <c:ext xmlns:c16="http://schemas.microsoft.com/office/drawing/2014/chart" uri="{C3380CC4-5D6E-409C-BE32-E72D297353CC}">
                <c16:uniqueId val="{00000016-8336-4171-9822-0F5AF6488DCC}"/>
              </c:ext>
            </c:extLst>
          </c:dPt>
          <c:dPt>
            <c:idx val="10"/>
            <c:bubble3D val="0"/>
            <c:spPr>
              <a:ln w="12700">
                <a:solidFill>
                  <a:srgbClr val="009999"/>
                </a:solidFill>
                <a:prstDash val="dash"/>
              </a:ln>
              <a:effectLst/>
            </c:spPr>
            <c:extLst>
              <c:ext xmlns:c16="http://schemas.microsoft.com/office/drawing/2014/chart" uri="{C3380CC4-5D6E-409C-BE32-E72D297353CC}">
                <c16:uniqueId val="{00000018-8336-4171-9822-0F5AF6488DCC}"/>
              </c:ext>
            </c:extLst>
          </c:dPt>
          <c:dPt>
            <c:idx val="11"/>
            <c:bubble3D val="0"/>
            <c:spPr>
              <a:ln w="12700">
                <a:solidFill>
                  <a:srgbClr val="009999"/>
                </a:solidFill>
                <a:prstDash val="dash"/>
              </a:ln>
              <a:effectLst/>
            </c:spPr>
            <c:extLst>
              <c:ext xmlns:c16="http://schemas.microsoft.com/office/drawing/2014/chart" uri="{C3380CC4-5D6E-409C-BE32-E72D297353CC}">
                <c16:uniqueId val="{0000001A-8336-4171-9822-0F5AF6488DCC}"/>
              </c:ext>
            </c:extLst>
          </c:dPt>
          <c:dLbls>
            <c:dLbl>
              <c:idx val="1"/>
              <c:layout>
                <c:manualLayout>
                  <c:x val="-1.1749681093301372E-2"/>
                  <c:y val="-1.6197182200444592E-2"/>
                </c:manualLayout>
              </c:layout>
              <c:tx>
                <c:rich>
                  <a:bodyPr/>
                  <a:lstStyle/>
                  <a:p>
                    <a:r>
                      <a:rPr lang="en-US"/>
                      <a:t>CL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336-4171-9822-0F5AF6488DCC}"/>
                </c:ext>
              </c:extLst>
            </c:dLbl>
            <c:dLbl>
              <c:idx val="10"/>
              <c:layout>
                <c:manualLayout>
                  <c:x val="-1.1749681093301349E-2"/>
                  <c:y val="-1.6197182200444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8336-4171-9822-0F5AF6488DCC}"/>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'p Chart'!$H$2:$H$13</c:f>
              <c:numCache>
                <c:formatCode>0.000</c:formatCode>
                <c:ptCount val="12"/>
                <c:pt idx="0">
                  <c:v>0.32727272727272727</c:v>
                </c:pt>
                <c:pt idx="1">
                  <c:v>0.32727272727272727</c:v>
                </c:pt>
                <c:pt idx="2">
                  <c:v>0.32727272727272727</c:v>
                </c:pt>
                <c:pt idx="3">
                  <c:v>0.32727272727272727</c:v>
                </c:pt>
                <c:pt idx="4">
                  <c:v>0.32727272727272727</c:v>
                </c:pt>
                <c:pt idx="5">
                  <c:v>0.32727272727272727</c:v>
                </c:pt>
                <c:pt idx="6">
                  <c:v>0.32727272727272727</c:v>
                </c:pt>
                <c:pt idx="7">
                  <c:v>0.32727272727272727</c:v>
                </c:pt>
                <c:pt idx="8">
                  <c:v>0.32727272727272727</c:v>
                </c:pt>
                <c:pt idx="9">
                  <c:v>0.32727272727272727</c:v>
                </c:pt>
                <c:pt idx="10">
                  <c:v>0.32727272727272727</c:v>
                </c:pt>
                <c:pt idx="11">
                  <c:v>0.32727272727272727</c:v>
                </c:pt>
              </c:numCache>
            </c:numRef>
          </c:val>
          <c:smooth val="0"/>
          <c:extLst>
            <c:ext xmlns:c16="http://schemas.microsoft.com/office/drawing/2014/chart" uri="{C3380CC4-5D6E-409C-BE32-E72D297353CC}">
              <c16:uniqueId val="{0000001B-8336-4171-9822-0F5AF6488DCC}"/>
            </c:ext>
          </c:extLst>
        </c:ser>
        <c:ser>
          <c:idx val="5"/>
          <c:order val="5"/>
          <c:tx>
            <c:strRef>
              <c:f>'p Chart'!$I$1</c:f>
              <c:strCache>
                <c:ptCount val="1"/>
                <c:pt idx="0">
                  <c:v> -1 Sigma</c:v>
                </c:pt>
              </c:strCache>
            </c:strRef>
          </c:tx>
          <c:spPr>
            <a:ln w="12700" cap="rnd" cmpd="sng" algn="ctr">
              <a:noFill/>
              <a:prstDash val="dashDot"/>
              <a:round/>
            </a:ln>
            <a:effectLst/>
            <a:extLst>
              <a:ext uri="{91240B29-F687-4F45-9708-019B960494DF}">
                <a14:hiddenLine xmlns:a14="http://schemas.microsoft.com/office/drawing/2010/main" w="12700" cap="rnd" cmpd="sng" algn="ctr">
                  <a:solidFill>
                    <a:srgbClr val="008080"/>
                  </a:solidFill>
                  <a:prstDash val="dashDot"/>
                  <a:round/>
                </a14:hiddenLine>
              </a:ext>
            </a:extLst>
          </c:spPr>
          <c:marker>
            <c:symbol val="none"/>
          </c:marker>
          <c:val>
            <c:numRef>
              <c:f>'p Chart'!$I$2:$I$13</c:f>
              <c:numCache>
                <c:formatCode>0.000</c:formatCode>
                <c:ptCount val="12"/>
                <c:pt idx="0">
                  <c:v>0.20612122728030777</c:v>
                </c:pt>
                <c:pt idx="1">
                  <c:v>0.20186901086157599</c:v>
                </c:pt>
                <c:pt idx="2">
                  <c:v>0.22488102158739209</c:v>
                </c:pt>
                <c:pt idx="3">
                  <c:v>0.17889304899561334</c:v>
                </c:pt>
                <c:pt idx="4">
                  <c:v>0.2099682918130551</c:v>
                </c:pt>
                <c:pt idx="5">
                  <c:v>0.13571538631176838</c:v>
                </c:pt>
                <c:pt idx="6">
                  <c:v>0.18579825503120226</c:v>
                </c:pt>
                <c:pt idx="7">
                  <c:v>0.21347070897774417</c:v>
                </c:pt>
                <c:pt idx="8">
                  <c:v>0.18579825503120226</c:v>
                </c:pt>
                <c:pt idx="9">
                  <c:v>0.17889304899561334</c:v>
                </c:pt>
                <c:pt idx="10">
                  <c:v>0.19182123249316962</c:v>
                </c:pt>
                <c:pt idx="11">
                  <c:v>0.22723516858595694</c:v>
                </c:pt>
              </c:numCache>
            </c:numRef>
          </c:val>
          <c:smooth val="0"/>
          <c:extLst>
            <c:ext xmlns:c16="http://schemas.microsoft.com/office/drawing/2014/chart" uri="{C3380CC4-5D6E-409C-BE32-E72D297353CC}">
              <c16:uniqueId val="{0000001C-8336-4171-9822-0F5AF6488DCC}"/>
            </c:ext>
          </c:extLst>
        </c:ser>
        <c:ser>
          <c:idx val="6"/>
          <c:order val="6"/>
          <c:tx>
            <c:strRef>
              <c:f>'p Chart'!$J$1</c:f>
              <c:strCache>
                <c:ptCount val="1"/>
                <c:pt idx="0">
                  <c:v> -2 Sigma</c:v>
                </c:pt>
              </c:strCache>
            </c:strRef>
          </c:tx>
          <c:spPr>
            <a:ln w="12700" cap="rnd" cmpd="sng" algn="ctr">
              <a:noFill/>
              <a:prstDash val="dashDot"/>
              <a:round/>
            </a:ln>
            <a:effectLst/>
            <a:extLst>
              <a:ext uri="{91240B29-F687-4F45-9708-019B960494DF}">
                <a14:hiddenLine xmlns:a14="http://schemas.microsoft.com/office/drawing/2010/main" w="12700" cap="rnd" cmpd="sng" algn="ctr">
                  <a:solidFill>
                    <a:srgbClr val="FF8080"/>
                  </a:solidFill>
                  <a:prstDash val="dashDot"/>
                  <a:round/>
                </a14:hiddenLine>
              </a:ext>
            </a:extLst>
          </c:spPr>
          <c:marker>
            <c:symbol val="none"/>
          </c:marker>
          <c:val>
            <c:numRef>
              <c:f>'p Chart'!$J$2:$J$13</c:f>
              <c:numCache>
                <c:formatCode>0.000</c:formatCode>
                <c:ptCount val="12"/>
                <c:pt idx="0">
                  <c:v>8.4969727287888264E-2</c:v>
                </c:pt>
                <c:pt idx="1">
                  <c:v>7.6465294450424715E-2</c:v>
                </c:pt>
                <c:pt idx="2">
                  <c:v>0.12248931590205689</c:v>
                </c:pt>
                <c:pt idx="3">
                  <c:v>3.0513370718499411E-2</c:v>
                </c:pt>
                <c:pt idx="4">
                  <c:v>9.2663856353382895E-2</c:v>
                </c:pt>
                <c:pt idx="5">
                  <c:v>0</c:v>
                </c:pt>
                <c:pt idx="6">
                  <c:v>4.4323782789677246E-2</c:v>
                </c:pt>
                <c:pt idx="7">
                  <c:v>9.9668690682761074E-2</c:v>
                </c:pt>
                <c:pt idx="8">
                  <c:v>4.4323782789677246E-2</c:v>
                </c:pt>
                <c:pt idx="9">
                  <c:v>3.0513370718499411E-2</c:v>
                </c:pt>
                <c:pt idx="10">
                  <c:v>5.6369737713611978E-2</c:v>
                </c:pt>
                <c:pt idx="11">
                  <c:v>0.12719760989918663</c:v>
                </c:pt>
              </c:numCache>
            </c:numRef>
          </c:val>
          <c:smooth val="0"/>
          <c:extLst>
            <c:ext xmlns:c16="http://schemas.microsoft.com/office/drawing/2014/chart" uri="{C3380CC4-5D6E-409C-BE32-E72D297353CC}">
              <c16:uniqueId val="{0000001D-8336-4171-9822-0F5AF6488DCC}"/>
            </c:ext>
          </c:extLst>
        </c:ser>
        <c:ser>
          <c:idx val="8"/>
          <c:order val="8"/>
          <c:tx>
            <c:strRef>
              <c:f>'p Chart'!$Z$1</c:f>
              <c:strCache>
                <c:ptCount val="1"/>
                <c:pt idx="0">
                  <c:v>Target</c:v>
                </c:pt>
              </c:strCache>
            </c:strRef>
          </c:tx>
          <c:spPr>
            <a:ln>
              <a:solidFill>
                <a:srgbClr val="008080"/>
              </a:solidFill>
              <a:prstDash val="solid"/>
            </a:ln>
          </c:spPr>
          <c:marker>
            <c:symbol val="none"/>
          </c:marker>
          <c:dLbls>
            <c:dLbl>
              <c:idx val="1"/>
              <c:layout>
                <c:manualLayout>
                  <c:x val="-1.4835971975199395E-2"/>
                  <c:y val="-2.5950434669780718E-2"/>
                </c:manualLayout>
              </c:layout>
              <c:tx>
                <c:rich>
                  <a:bodyPr/>
                  <a:lstStyle/>
                  <a:p>
                    <a:r>
                      <a:rPr lang="en-US"/>
                      <a:t>Target</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E-8336-4171-9822-0F5AF6488DCC}"/>
                </c:ext>
              </c:extLst>
            </c:dLbl>
            <c:dLbl>
              <c:idx val="9"/>
              <c:layout>
                <c:manualLayout>
                  <c:x val="-1.4835971975199395E-2"/>
                  <c:y val="-2.5950434669780718E-2"/>
                </c:manualLayout>
              </c:layout>
              <c:numFmt formatCode="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8336-4171-9822-0F5AF6488DC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cat>
            <c:strRef>
              <c:f>'p Chart'!$A$2:$A$13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'p Chart'!$Z$2:$Z$13</c:f>
              <c:numCache>
                <c:formatCode>General</c:formatCode>
                <c:ptCount val="12"/>
                <c:pt idx="0">
                  <c:v>0.5</c:v>
                </c:pt>
                <c:pt idx="1">
                  <c:v>0.5</c:v>
                </c:pt>
                <c:pt idx="2">
                  <c:v>0.5</c:v>
                </c:pt>
                <c:pt idx="3">
                  <c:v>0.5</c:v>
                </c:pt>
                <c:pt idx="4">
                  <c:v>0.5</c:v>
                </c:pt>
                <c:pt idx="5">
                  <c:v>0.5</c:v>
                </c:pt>
                <c:pt idx="6">
                  <c:v>0.5</c:v>
                </c:pt>
                <c:pt idx="7">
                  <c:v>0.5</c:v>
                </c:pt>
                <c:pt idx="8">
                  <c:v>0.5</c:v>
                </c:pt>
                <c:pt idx="9">
                  <c:v>0.5</c:v>
                </c:pt>
                <c:pt idx="10">
                  <c:v>0.5</c:v>
                </c:pt>
                <c:pt idx="11">
                  <c:v>0.5</c:v>
                </c:pt>
              </c:numCache>
            </c:numRef>
          </c:val>
          <c:smooth val="0"/>
          <c:extLst>
            <c:ext xmlns:c16="http://schemas.microsoft.com/office/drawing/2014/chart" uri="{C3380CC4-5D6E-409C-BE32-E72D297353CC}">
              <c16:uniqueId val="{00000020-8336-4171-9822-0F5AF6488DCC}"/>
            </c:ext>
          </c:extLst>
        </c:ser>
        <c:dLbls>
          <c:showLegendKey val="0"/>
          <c:showVal val="0"/>
          <c:showCatName val="0"/>
          <c:showSerName val="0"/>
          <c:showPercent val="0"/>
          <c:showBubbleSize val="0"/>
        </c:dLbls>
        <c:marker val="1"/>
        <c:smooth val="0"/>
        <c:axId val="1247394879"/>
        <c:axId val="1247413599"/>
      </c:lineChart>
      <c:scatterChart>
        <c:scatterStyle val="lineMarker"/>
        <c:varyColors val="0"/>
        <c:ser>
          <c:idx val="1"/>
          <c:order val="1"/>
          <c:tx>
            <c:strRef>
              <c:f>'p Chart'!$E$1</c:f>
              <c:strCache>
                <c:ptCount val="1"/>
                <c:pt idx="0">
                  <c:v>UCL</c:v>
                </c:pt>
              </c:strCache>
            </c:strRef>
          </c:tx>
          <c:spPr>
            <a:ln w="38100">
              <a:noFill/>
            </a:ln>
            <a:effectLst/>
          </c:spPr>
          <c:marker>
            <c:symbol val="none"/>
          </c:marker>
          <c:dLbls>
            <c:dLbl>
              <c:idx val="1"/>
              <c:layout>
                <c:manualLayout>
                  <c:x val="-1.1749681093301372E-2"/>
                  <c:y val="-1.6197182200444592E-2"/>
                </c:manualLayout>
              </c:layout>
              <c:tx>
                <c:rich>
                  <a:bodyPr/>
                  <a:lstStyle/>
                  <a:p>
                    <a:r>
                      <a:rPr lang="en-US"/>
                      <a:t>UCL</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1-8336-4171-9822-0F5AF6488DCC}"/>
                </c:ext>
              </c:extLst>
            </c:dLbl>
            <c:dLbl>
              <c:idx val="10"/>
              <c:layout>
                <c:manualLayout>
                  <c:x val="-1.1749681093301349E-2"/>
                  <c:y val="-1.61971822004446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8336-4171-9822-0F5AF6488DCC}"/>
                </c:ext>
              </c:extLst>
            </c:dLbl>
            <c:numFmt formatCode="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errBars>
            <c:errDir val="x"/>
            <c:errBarType val="both"/>
            <c:errValType val="cust"/>
            <c:noEndCap val="1"/>
            <c:plus>
              <c:numRef>
                <c:f>'p Chart'!$M$2:$M$32</c:f>
                <c:numCache>
                  <c:formatCode>General</c:formatCode>
                  <c:ptCount val="31"/>
                  <c:pt idx="0">
                    <c:v>1</c:v>
                  </c:pt>
                  <c:pt idx="1">
                    <c:v>1</c:v>
                  </c:pt>
                  <c:pt idx="2">
                    <c:v>1</c:v>
                  </c:pt>
                  <c:pt idx="3">
                    <c:v>1</c:v>
                  </c:pt>
                  <c:pt idx="4">
                    <c:v>1</c:v>
                  </c:pt>
                  <c:pt idx="5">
                    <c:v>1</c:v>
                  </c:pt>
                  <c:pt idx="6">
                    <c:v>1</c:v>
                  </c:pt>
                  <c:pt idx="7">
                    <c:v>1</c:v>
                  </c:pt>
                  <c:pt idx="8">
                    <c:v>1</c:v>
                  </c:pt>
                  <c:pt idx="9">
                    <c:v>1</c:v>
                  </c:pt>
                  <c:pt idx="10">
                    <c:v>1</c:v>
                  </c:pt>
                  <c:pt idx="11">
                    <c:v>1</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numCache>
              </c:numRef>
            </c:plus>
            <c:minus>
              <c:numRef>
                <c:f>'p Chart'!$T$2:$T$32</c:f>
                <c:numCache>
                  <c:formatCode>General</c:formatCode>
                  <c:ptCount val="31"/>
                </c:numCache>
              </c:numRef>
            </c:minus>
            <c:spPr>
              <a:ln w="12700">
                <a:solidFill>
                  <a:srgbClr val="FF0000"/>
                </a:solidFill>
                <a:prstDash val="lgDash"/>
              </a:ln>
            </c:spPr>
          </c:errBars>
          <c:errBars>
            <c:errDir val="y"/>
            <c:errBarType val="both"/>
            <c:errValType val="cust"/>
            <c:noEndCap val="1"/>
            <c:plus>
              <c:numRef>
                <c:f>'p Chart'!$T$2:$T$32</c:f>
                <c:numCache>
                  <c:formatCode>General</c:formatCode>
                  <c:ptCount val="31"/>
                </c:numCache>
              </c:numRef>
            </c:plus>
            <c:minus>
              <c:numRef>
                <c:f>'p Chart'!$N$2:$N$32</c:f>
                <c:numCache>
                  <c:formatCode>General</c:formatCode>
                  <c:ptCount val="31"/>
                  <c:pt idx="0">
                    <c:v>0</c:v>
                  </c:pt>
                  <c:pt idx="1">
                    <c:v>1.275664925619524E-2</c:v>
                  </c:pt>
                  <c:pt idx="2">
                    <c:v>-6.9036032177448137E-2</c:v>
                  </c:pt>
                  <c:pt idx="3">
                    <c:v>0.13796391777533612</c:v>
                  </c:pt>
                  <c:pt idx="4">
                    <c:v>-9.322572845232513E-2</c:v>
                  </c:pt>
                  <c:pt idx="5">
                    <c:v>0.22275871650386003</c:v>
                  </c:pt>
                  <c:pt idx="6">
                    <c:v>-0.1502486061583016</c:v>
                  </c:pt>
                  <c:pt idx="7">
                    <c:v>-8.3017361839625825E-2</c:v>
                  </c:pt>
                  <c:pt idx="8">
                    <c:v>8.3017361839625825E-2</c:v>
                  </c:pt>
                  <c:pt idx="9">
                    <c:v>2.0715618106766698E-2</c:v>
                  </c:pt>
                  <c:pt idx="10">
                    <c:v>-3.8784550492668823E-2</c:v>
                  </c:pt>
                  <c:pt idx="11">
                    <c:v>-0.10624180827836205</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numCache>
              </c:numRef>
            </c:minus>
            <c:spPr>
              <a:ln>
                <a:solidFill>
                  <a:srgbClr val="FF0000"/>
                </a:solidFill>
                <a:prstDash val="lgDash"/>
              </a:ln>
            </c:spPr>
          </c:errBars>
          <c:yVal>
            <c:numRef>
              <c:f>'p Chart'!$E$2:$E$13</c:f>
              <c:numCache>
                <c:formatCode>0.000</c:formatCode>
                <c:ptCount val="12"/>
                <c:pt idx="0">
                  <c:v>0.69072722724998581</c:v>
                </c:pt>
                <c:pt idx="1">
                  <c:v>0.70348387650618105</c:v>
                </c:pt>
                <c:pt idx="2">
                  <c:v>0.63444784432873291</c:v>
                </c:pt>
                <c:pt idx="3">
                  <c:v>0.77241176210406903</c:v>
                </c:pt>
                <c:pt idx="4">
                  <c:v>0.6791860336517439</c:v>
                </c:pt>
                <c:pt idx="5">
                  <c:v>0.90194475015560394</c:v>
                </c:pt>
                <c:pt idx="6">
                  <c:v>0.75169614399730234</c:v>
                </c:pt>
                <c:pt idx="7">
                  <c:v>0.66867878215767651</c:v>
                </c:pt>
                <c:pt idx="8">
                  <c:v>0.75169614399730234</c:v>
                </c:pt>
                <c:pt idx="9">
                  <c:v>0.77241176210406903</c:v>
                </c:pt>
                <c:pt idx="10">
                  <c:v>0.73362721161140021</c:v>
                </c:pt>
                <c:pt idx="11">
                  <c:v>0.62738540333303816</c:v>
                </c:pt>
              </c:numCache>
            </c:numRef>
          </c:yVal>
          <c:smooth val="0"/>
          <c:extLst>
            <c:ext xmlns:c16="http://schemas.microsoft.com/office/drawing/2014/chart" uri="{C3380CC4-5D6E-409C-BE32-E72D297353CC}">
              <c16:uniqueId val="{00000023-8336-4171-9822-0F5AF6488DCC}"/>
            </c:ext>
          </c:extLst>
        </c:ser>
        <c:ser>
          <c:idx val="7"/>
          <c:order val="7"/>
          <c:tx>
            <c:strRef>
              <c:f>'p Chart'!$K$1</c:f>
              <c:strCache>
                <c:ptCount val="1"/>
                <c:pt idx="0">
                  <c:v>LCL</c:v>
                </c:pt>
              </c:strCache>
            </c:strRef>
          </c:tx>
          <c:spPr>
            <a:ln w="38100">
              <a:noFill/>
            </a:ln>
            <a:effectLst/>
          </c:spPr>
          <c:marker>
            <c:symbol val="none"/>
          </c:marker>
          <c:dLbls>
            <c:dLbl>
              <c:idx val="1"/>
              <c:layout>
                <c:manualLayout>
                  <c:x val="-1.1749681093301372E-2"/>
                  <c:y val="-1.6197182200444714E-2"/>
                </c:manualLayout>
              </c:layout>
              <c:tx>
                <c:rich>
                  <a:bodyPr/>
                  <a:lstStyle/>
                  <a:p>
                    <a:pPr>
                      <a:defRPr/>
                    </a:pPr>
                    <a:r>
                      <a:rPr lang="en-US"/>
                      <a:t>LCL</a:t>
                    </a:r>
                  </a:p>
                </c:rich>
              </c:tx>
              <c:numFmt formatCode="0.00" sourceLinked="0"/>
              <c:spPr>
                <a:noFill/>
                <a:ln>
                  <a:noFill/>
                </a:ln>
                <a:effectLst/>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24-8336-4171-9822-0F5AF6488DCC}"/>
                </c:ext>
              </c:extLst>
            </c:dLbl>
            <c:dLbl>
              <c:idx val="10"/>
              <c:layout>
                <c:manualLayout>
                  <c:x val="-1.1749681093301349E-2"/>
                  <c:y val="-1.6197182200444714E-2"/>
                </c:manualLayout>
              </c:layout>
              <c:numFmt formatCode="0.00" sourceLinked="0"/>
              <c:spPr>
                <a:noFill/>
                <a:ln>
                  <a:noFill/>
                </a:ln>
                <a:effectLst/>
              </c:spPr>
              <c:txPr>
                <a:bodyPr/>
                <a:lstStyle/>
                <a:p>
                  <a:pPr>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8336-4171-9822-0F5AF6488DC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errBars>
            <c:errDir val="x"/>
            <c:errBarType val="both"/>
            <c:errValType val="cust"/>
            <c:noEndCap val="1"/>
            <c:plus>
              <c:numRef>
                <c:f>'p Chart'!$M$2:$M$32</c:f>
                <c:numCache>
                  <c:formatCode>General</c:formatCode>
                  <c:ptCount val="31"/>
                  <c:pt idx="0">
                    <c:v>1</c:v>
                  </c:pt>
                  <c:pt idx="1">
                    <c:v>1</c:v>
                  </c:pt>
                  <c:pt idx="2">
                    <c:v>1</c:v>
                  </c:pt>
                  <c:pt idx="3">
                    <c:v>1</c:v>
                  </c:pt>
                  <c:pt idx="4">
                    <c:v>1</c:v>
                  </c:pt>
                  <c:pt idx="5">
                    <c:v>1</c:v>
                  </c:pt>
                  <c:pt idx="6">
                    <c:v>1</c:v>
                  </c:pt>
                  <c:pt idx="7">
                    <c:v>1</c:v>
                  </c:pt>
                  <c:pt idx="8">
                    <c:v>1</c:v>
                  </c:pt>
                  <c:pt idx="9">
                    <c:v>1</c:v>
                  </c:pt>
                  <c:pt idx="10">
                    <c:v>1</c:v>
                  </c:pt>
                  <c:pt idx="11">
                    <c:v>1</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numCache>
              </c:numRef>
            </c:plus>
            <c:minus>
              <c:numRef>
                <c:f>'p Chart'!$T$2:$T$32</c:f>
                <c:numCache>
                  <c:formatCode>General</c:formatCode>
                  <c:ptCount val="31"/>
                </c:numCache>
              </c:numRef>
            </c:minus>
            <c:spPr>
              <a:ln w="12700">
                <a:solidFill>
                  <a:srgbClr val="FF0000"/>
                </a:solidFill>
                <a:prstDash val="lgDash"/>
              </a:ln>
            </c:spPr>
          </c:errBars>
          <c:errBars>
            <c:errDir val="y"/>
            <c:errBarType val="both"/>
            <c:errValType val="cust"/>
            <c:noEndCap val="1"/>
            <c:plus>
              <c:numRef>
                <c:f>'p Chart'!$T$2:$T$32</c:f>
                <c:numCache>
                  <c:formatCode>General</c:formatCode>
                  <c:ptCount val="31"/>
                </c:numCache>
              </c:numRef>
            </c:plus>
            <c:minus>
              <c:numRef>
                <c:f>'p Chart'!$S$2:$S$32</c:f>
                <c:numCache>
                  <c:formatCode>General</c:formatCode>
                  <c:ptCount val="31"/>
                  <c:pt idx="0">
                    <c:v>0</c:v>
                  </c:pt>
                  <c:pt idx="1">
                    <c:v>0</c:v>
                  </c:pt>
                  <c:pt idx="2">
                    <c:v>2.0097610216721684E-2</c:v>
                  </c:pt>
                  <c:pt idx="3">
                    <c:v>-2.0097610216721684E-2</c:v>
                  </c:pt>
                  <c:pt idx="4">
                    <c:v>0</c:v>
                  </c:pt>
                  <c:pt idx="5">
                    <c:v>0</c:v>
                  </c:pt>
                  <c:pt idx="6">
                    <c:v>0</c:v>
                  </c:pt>
                  <c:pt idx="7">
                    <c:v>0</c:v>
                  </c:pt>
                  <c:pt idx="8">
                    <c:v>0</c:v>
                  </c:pt>
                  <c:pt idx="9">
                    <c:v>0</c:v>
                  </c:pt>
                  <c:pt idx="10">
                    <c:v>0</c:v>
                  </c:pt>
                  <c:pt idx="11">
                    <c:v>2.7160051212416325E-2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numCache>
              </c:numRef>
            </c:minus>
            <c:spPr>
              <a:ln>
                <a:solidFill>
                  <a:srgbClr val="FF0000"/>
                </a:solidFill>
                <a:prstDash val="lgDash"/>
              </a:ln>
            </c:spPr>
          </c:errBars>
          <c:yVal>
            <c:numRef>
              <c:f>'p Chart'!$K$2:$K$13</c:f>
              <c:numCache>
                <c:formatCode>0.000</c:formatCode>
                <c:ptCount val="12"/>
                <c:pt idx="0">
                  <c:v>0</c:v>
                </c:pt>
                <c:pt idx="1">
                  <c:v>0</c:v>
                </c:pt>
                <c:pt idx="2">
                  <c:v>2.0097610216721684E-2</c:v>
                </c:pt>
                <c:pt idx="3">
                  <c:v>0</c:v>
                </c:pt>
                <c:pt idx="4">
                  <c:v>0</c:v>
                </c:pt>
                <c:pt idx="5">
                  <c:v>0</c:v>
                </c:pt>
                <c:pt idx="6">
                  <c:v>0</c:v>
                </c:pt>
                <c:pt idx="7">
                  <c:v>0</c:v>
                </c:pt>
                <c:pt idx="8">
                  <c:v>0</c:v>
                </c:pt>
                <c:pt idx="9">
                  <c:v>0</c:v>
                </c:pt>
                <c:pt idx="10">
                  <c:v>0</c:v>
                </c:pt>
                <c:pt idx="11">
                  <c:v>2.7160051212416325E-2</c:v>
                </c:pt>
              </c:numCache>
            </c:numRef>
          </c:yVal>
          <c:smooth val="0"/>
          <c:extLst>
            <c:ext xmlns:c16="http://schemas.microsoft.com/office/drawing/2014/chart" uri="{C3380CC4-5D6E-409C-BE32-E72D297353CC}">
              <c16:uniqueId val="{00000026-8336-4171-9822-0F5AF6488DCC}"/>
            </c:ext>
          </c:extLst>
        </c:ser>
        <c:dLbls>
          <c:showLegendKey val="0"/>
          <c:showVal val="0"/>
          <c:showCatName val="0"/>
          <c:showSerName val="0"/>
          <c:showPercent val="0"/>
          <c:showBubbleSize val="0"/>
        </c:dLbls>
        <c:axId val="1247401119"/>
        <c:axId val="1247420319"/>
      </c:scatterChart>
      <c:catAx>
        <c:axId val="1247394879"/>
        <c:scaling>
          <c:orientation val="minMax"/>
        </c:scaling>
        <c:delete val="0"/>
        <c:axPos val="b"/>
        <c:title>
          <c:tx>
            <c:rich>
              <a:bodyPr/>
              <a:lstStyle/>
              <a:p>
                <a:pPr>
                  <a:defRPr b="0"/>
                </a:pPr>
                <a:r>
                  <a:rPr lang="en-US" b="0"/>
                  <a:t>2024</a:t>
                </a:r>
              </a:p>
            </c:rich>
          </c:tx>
          <c:overlay val="0"/>
        </c:title>
        <c:numFmt formatCode="General" sourceLinked="1"/>
        <c:majorTickMark val="out"/>
        <c:minorTickMark val="none"/>
        <c:tickLblPos val="nextTo"/>
        <c:crossAx val="1247413599"/>
        <c:crosses val="autoZero"/>
        <c:auto val="0"/>
        <c:lblAlgn val="ctr"/>
        <c:lblOffset val="100"/>
        <c:tickLblSkip val="1"/>
        <c:tickMarkSkip val="1"/>
        <c:noMultiLvlLbl val="0"/>
      </c:catAx>
      <c:valAx>
        <c:axId val="1247413599"/>
        <c:scaling>
          <c:orientation val="minMax"/>
        </c:scaling>
        <c:delete val="0"/>
        <c:axPos val="l"/>
        <c:title>
          <c:tx>
            <c:rich>
              <a:bodyPr/>
              <a:lstStyle/>
              <a:p>
                <a:pPr>
                  <a:defRPr sz="1600" b="0"/>
                </a:pPr>
                <a:r>
                  <a:rPr lang="en-US" sz="1600" b="0"/>
                  <a:t>Proportion of Patients with IDA receiving any Iron Therapy</a:t>
                </a:r>
              </a:p>
            </c:rich>
          </c:tx>
          <c:overlay val="0"/>
        </c:title>
        <c:numFmt formatCode="0%" sourceLinked="0"/>
        <c:majorTickMark val="out"/>
        <c:minorTickMark val="none"/>
        <c:tickLblPos val="nextTo"/>
        <c:crossAx val="1247394879"/>
        <c:crosses val="autoZero"/>
        <c:crossBetween val="between"/>
      </c:valAx>
      <c:valAx>
        <c:axId val="1247420319"/>
        <c:scaling>
          <c:orientation val="minMax"/>
        </c:scaling>
        <c:delete val="1"/>
        <c:axPos val="r"/>
        <c:numFmt formatCode="0.000" sourceLinked="1"/>
        <c:majorTickMark val="out"/>
        <c:minorTickMark val="none"/>
        <c:tickLblPos val="nextTo"/>
        <c:crossAx val="1247401119"/>
        <c:crosses val="max"/>
        <c:crossBetween val="midCat"/>
      </c:valAx>
      <c:valAx>
        <c:axId val="1247401119"/>
        <c:scaling>
          <c:orientation val="minMax"/>
          <c:max val="13"/>
          <c:min val="1"/>
        </c:scaling>
        <c:delete val="0"/>
        <c:axPos val="t"/>
        <c:majorTickMark val="none"/>
        <c:minorTickMark val="none"/>
        <c:tickLblPos val="none"/>
        <c:spPr>
          <a:ln w="25400">
            <a:noFill/>
          </a:ln>
        </c:spPr>
        <c:crossAx val="1247420319"/>
        <c:crosses val="max"/>
        <c:crossBetween val="midCat"/>
      </c:valAx>
      <c:spPr>
        <a:noFill/>
        <a:ln w="25400">
          <a:noFill/>
        </a:ln>
      </c:spPr>
    </c:plotArea>
    <c:plotVisOnly val="0"/>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r>
              <a:rPr lang="en-US" dirty="0">
                <a:solidFill>
                  <a:schemeClr val="tx1"/>
                </a:solidFill>
              </a:rPr>
              <a:t>IDA Management</a:t>
            </a:r>
            <a:r>
              <a:rPr lang="en-US" baseline="0" dirty="0">
                <a:solidFill>
                  <a:schemeClr val="tx1"/>
                </a:solidFill>
              </a:rPr>
              <a:t> by Severity</a:t>
            </a:r>
            <a:endParaRPr lang="en-US" dirty="0">
              <a:solidFill>
                <a:schemeClr val="tx1"/>
              </a:solidFill>
            </a:endParaRPr>
          </a:p>
        </c:rich>
      </c:tx>
      <c:layout>
        <c:manualLayout>
          <c:xMode val="edge"/>
          <c:yMode val="edge"/>
          <c:x val="0.24335985358961734"/>
          <c:y val="1.5115937454932388E-2"/>
        </c:manualLayout>
      </c:layout>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3"/>
          <c:order val="0"/>
          <c:tx>
            <c:strRef>
              <c:f>'Baseline Summary - simple'!$A$23</c:f>
              <c:strCache>
                <c:ptCount val="1"/>
                <c:pt idx="0">
                  <c:v>None</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'Baseline Summary - simple'!$B$19:$D$19</c:f>
              <c:strCache>
                <c:ptCount val="3"/>
                <c:pt idx="0">
                  <c:v>Mild n=97</c:v>
                </c:pt>
                <c:pt idx="1">
                  <c:v>Moderate n=39</c:v>
                </c:pt>
                <c:pt idx="2">
                  <c:v>Severe n=29</c:v>
                </c:pt>
              </c:strCache>
            </c:strRef>
          </c:cat>
          <c:val>
            <c:numRef>
              <c:f>'Baseline Summary - simple'!$B$23:$D$23</c:f>
              <c:numCache>
                <c:formatCode>General</c:formatCode>
                <c:ptCount val="3"/>
                <c:pt idx="0">
                  <c:v>85</c:v>
                </c:pt>
                <c:pt idx="1">
                  <c:v>25</c:v>
                </c:pt>
                <c:pt idx="2">
                  <c:v>1</c:v>
                </c:pt>
              </c:numCache>
            </c:numRef>
          </c:val>
          <c:extLst>
            <c:ext xmlns:c16="http://schemas.microsoft.com/office/drawing/2014/chart" uri="{C3380CC4-5D6E-409C-BE32-E72D297353CC}">
              <c16:uniqueId val="{00000000-DA9A-4335-944D-039658DA7A97}"/>
            </c:ext>
          </c:extLst>
        </c:ser>
        <c:ser>
          <c:idx val="0"/>
          <c:order val="1"/>
          <c:tx>
            <c:strRef>
              <c:f>'Baseline Summary - simple'!$A$20</c:f>
              <c:strCache>
                <c:ptCount val="1"/>
                <c:pt idx="0">
                  <c:v>PO Iron</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'Baseline Summary - simple'!$B$19:$D$19</c:f>
              <c:strCache>
                <c:ptCount val="3"/>
                <c:pt idx="0">
                  <c:v>Mild n=97</c:v>
                </c:pt>
                <c:pt idx="1">
                  <c:v>Moderate n=39</c:v>
                </c:pt>
                <c:pt idx="2">
                  <c:v>Severe n=29</c:v>
                </c:pt>
              </c:strCache>
            </c:strRef>
          </c:cat>
          <c:val>
            <c:numRef>
              <c:f>'Baseline Summary - simple'!$B$20:$D$20</c:f>
              <c:numCache>
                <c:formatCode>General</c:formatCode>
                <c:ptCount val="3"/>
                <c:pt idx="0">
                  <c:v>12</c:v>
                </c:pt>
                <c:pt idx="1">
                  <c:v>13</c:v>
                </c:pt>
                <c:pt idx="2">
                  <c:v>24</c:v>
                </c:pt>
              </c:numCache>
            </c:numRef>
          </c:val>
          <c:extLst>
            <c:ext xmlns:c16="http://schemas.microsoft.com/office/drawing/2014/chart" uri="{C3380CC4-5D6E-409C-BE32-E72D297353CC}">
              <c16:uniqueId val="{00000001-DA9A-4335-944D-039658DA7A97}"/>
            </c:ext>
          </c:extLst>
        </c:ser>
        <c:ser>
          <c:idx val="1"/>
          <c:order val="2"/>
          <c:tx>
            <c:strRef>
              <c:f>'Baseline Summary - simple'!$A$21</c:f>
              <c:strCache>
                <c:ptCount val="1"/>
                <c:pt idx="0">
                  <c:v>IV iron</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2-DA9A-4335-944D-039658DA7A97}"/>
                </c:ext>
              </c:extLst>
            </c:dLbl>
            <c:dLbl>
              <c:idx val="1"/>
              <c:delete val="1"/>
              <c:extLst>
                <c:ext xmlns:c15="http://schemas.microsoft.com/office/drawing/2012/chart" uri="{CE6537A1-D6FC-4f65-9D91-7224C49458BB}"/>
                <c:ext xmlns:c16="http://schemas.microsoft.com/office/drawing/2014/chart" uri="{C3380CC4-5D6E-409C-BE32-E72D297353CC}">
                  <c16:uniqueId val="{00000003-DA9A-4335-944D-039658DA7A97}"/>
                </c:ext>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'Baseline Summary - simple'!$B$19:$D$19</c:f>
              <c:strCache>
                <c:ptCount val="3"/>
                <c:pt idx="0">
                  <c:v>Mild n=97</c:v>
                </c:pt>
                <c:pt idx="1">
                  <c:v>Moderate n=39</c:v>
                </c:pt>
                <c:pt idx="2">
                  <c:v>Severe n=29</c:v>
                </c:pt>
              </c:strCache>
            </c:strRef>
          </c:cat>
          <c:val>
            <c:numRef>
              <c:f>'Baseline Summary - simple'!$B$21:$D$21</c:f>
              <c:numCache>
                <c:formatCode>General</c:formatCode>
                <c:ptCount val="3"/>
                <c:pt idx="0">
                  <c:v>0</c:v>
                </c:pt>
                <c:pt idx="1">
                  <c:v>0</c:v>
                </c:pt>
                <c:pt idx="2">
                  <c:v>5</c:v>
                </c:pt>
              </c:numCache>
            </c:numRef>
          </c:val>
          <c:extLst>
            <c:ext xmlns:c16="http://schemas.microsoft.com/office/drawing/2014/chart" uri="{C3380CC4-5D6E-409C-BE32-E72D297353CC}">
              <c16:uniqueId val="{00000004-DA9A-4335-944D-039658DA7A97}"/>
            </c:ext>
          </c:extLst>
        </c:ser>
        <c:ser>
          <c:idx val="2"/>
          <c:order val="3"/>
          <c:tx>
            <c:strRef>
              <c:f>'Baseline Summary - simple'!$A$22</c:f>
              <c:strCache>
                <c:ptCount val="1"/>
                <c:pt idx="0">
                  <c:v>Blood Transfusion</c:v>
                </c:pt>
              </c:strCache>
            </c:strRef>
          </c:tx>
          <c:spPr>
            <a:solidFill>
              <a:srgbClr val="FF000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DA9A-4335-944D-039658DA7A97}"/>
                </c:ext>
              </c:extLst>
            </c:dLbl>
            <c:dLbl>
              <c:idx val="1"/>
              <c:layout>
                <c:manualLayout>
                  <c:x val="0"/>
                  <c:y val="-6.21310966138552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9A-4335-944D-039658DA7A97}"/>
                </c:ext>
              </c:extLst>
            </c:dLbl>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'Baseline Summary - simple'!$B$19:$D$19</c:f>
              <c:strCache>
                <c:ptCount val="3"/>
                <c:pt idx="0">
                  <c:v>Mild n=97</c:v>
                </c:pt>
                <c:pt idx="1">
                  <c:v>Moderate n=39</c:v>
                </c:pt>
                <c:pt idx="2">
                  <c:v>Severe n=29</c:v>
                </c:pt>
              </c:strCache>
            </c:strRef>
          </c:cat>
          <c:val>
            <c:numRef>
              <c:f>'Baseline Summary - simple'!$B$22:$D$22</c:f>
              <c:numCache>
                <c:formatCode>General</c:formatCode>
                <c:ptCount val="3"/>
                <c:pt idx="0">
                  <c:v>0</c:v>
                </c:pt>
                <c:pt idx="1">
                  <c:v>2</c:v>
                </c:pt>
                <c:pt idx="2">
                  <c:v>6</c:v>
                </c:pt>
              </c:numCache>
            </c:numRef>
          </c:val>
          <c:extLst>
            <c:ext xmlns:c16="http://schemas.microsoft.com/office/drawing/2014/chart" uri="{C3380CC4-5D6E-409C-BE32-E72D297353CC}">
              <c16:uniqueId val="{00000007-DA9A-4335-944D-039658DA7A97}"/>
            </c:ext>
          </c:extLst>
        </c:ser>
        <c:dLbls>
          <c:dLblPos val="ctr"/>
          <c:showLegendKey val="0"/>
          <c:showVal val="1"/>
          <c:showCatName val="0"/>
          <c:showSerName val="0"/>
          <c:showPercent val="0"/>
          <c:showBubbleSize val="0"/>
        </c:dLbls>
        <c:gapWidth val="34"/>
        <c:overlap val="100"/>
        <c:axId val="1879143600"/>
        <c:axId val="1879129680"/>
      </c:barChart>
      <c:catAx>
        <c:axId val="1879143600"/>
        <c:scaling>
          <c:orientation val="minMax"/>
        </c:scaling>
        <c:delete val="0"/>
        <c:axPos val="b"/>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solidFill>
                      <a:schemeClr val="tx1"/>
                    </a:solidFill>
                  </a:rPr>
                  <a:t>Severity of Anemia</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79129680"/>
        <c:crosses val="autoZero"/>
        <c:auto val="1"/>
        <c:lblAlgn val="ctr"/>
        <c:lblOffset val="100"/>
        <c:noMultiLvlLbl val="0"/>
      </c:catAx>
      <c:valAx>
        <c:axId val="187912968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dirty="0">
                    <a:solidFill>
                      <a:schemeClr val="tx1"/>
                    </a:solidFill>
                  </a:rPr>
                  <a:t>Number of Patients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879143600"/>
        <c:crosses val="autoZero"/>
        <c:crossBetween val="between"/>
        <c:majorUnit val="10"/>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18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'[Pareto Chart - Final.xlsx]Pareto Chart '!$B$2:$E$2</c:f>
          <c:strCache>
            <c:ptCount val="4"/>
            <c:pt idx="0">
              <c:v>Root causes of insufficient iron-specific therapy in the ER</c:v>
            </c:pt>
          </c:strCache>
        </c:strRef>
      </c:tx>
      <c:overlay val="0"/>
      <c:spPr>
        <a:noFill/>
        <a:ln>
          <a:noFill/>
        </a:ln>
        <a:effectLst/>
      </c:spPr>
      <c:txPr>
        <a:bodyPr rot="0" spcFirstLastPara="1" vertOverflow="ellipsis" vert="horz" wrap="square" anchor="ctr" anchorCtr="1"/>
        <a:lstStyle/>
        <a:p>
          <a:pPr>
            <a:defRPr sz="126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'[Pareto Chart - Final.xlsx]Pareto Chart '!$C$3</c:f>
              <c:strCache>
                <c:ptCount val="1"/>
                <c:pt idx="0">
                  <c:v>Number</c:v>
                </c:pt>
              </c:strCache>
            </c:strRef>
          </c:tx>
          <c:spPr>
            <a:solidFill>
              <a:schemeClr val="accent1"/>
            </a:solidFill>
            <a:ln>
              <a:noFill/>
            </a:ln>
            <a:effectLst>
              <a:outerShdw blurRad="50800" dist="38100" dir="2700000" sx="101000" sy="101000" algn="tl" rotWithShape="0">
                <a:prstClr val="black">
                  <a:alpha val="57000"/>
                </a:prstClr>
              </a:outerShdw>
            </a:effectLst>
          </c:spPr>
          <c:invertIfNegative val="0"/>
          <c:cat>
            <c:strRef>
              <c:f>'[Pareto Chart - Final.xlsx]Pareto Chart '!$B$4:$B$12</c:f>
              <c:strCache>
                <c:ptCount val="5"/>
                <c:pt idx="0">
                  <c:v>Diagnosis not prioritized</c:v>
                </c:pt>
                <c:pt idx="1">
                  <c:v>Gaps in management knowledge</c:v>
                </c:pt>
                <c:pt idx="2">
                  <c:v>Patient adherence to recommended therapy</c:v>
                </c:pt>
                <c:pt idx="3">
                  <c:v>Unnecessary blood transfusion</c:v>
                </c:pt>
                <c:pt idx="4">
                  <c:v>Patient refusal for workup</c:v>
                </c:pt>
              </c:strCache>
              <c:extLst/>
            </c:strRef>
          </c:cat>
          <c:val>
            <c:numRef>
              <c:f>'[Pareto Chart - Final.xlsx]Pareto Chart '!$C$4:$C$12</c:f>
              <c:numCache>
                <c:formatCode>General</c:formatCode>
                <c:ptCount val="5"/>
                <c:pt idx="0">
                  <c:v>57</c:v>
                </c:pt>
                <c:pt idx="1">
                  <c:v>11</c:v>
                </c:pt>
                <c:pt idx="2">
                  <c:v>6</c:v>
                </c:pt>
                <c:pt idx="3">
                  <c:v>3</c:v>
                </c:pt>
                <c:pt idx="4">
                  <c:v>1</c:v>
                </c:pt>
              </c:numCache>
              <c:extLst/>
            </c:numRef>
          </c:val>
          <c:extLst>
            <c:ext xmlns:c16="http://schemas.microsoft.com/office/drawing/2014/chart" uri="{C3380CC4-5D6E-409C-BE32-E72D297353CC}">
              <c16:uniqueId val="{00000000-FDD9-463C-BD06-00E042964E84}"/>
            </c:ext>
          </c:extLst>
        </c:ser>
        <c:dLbls>
          <c:showLegendKey val="0"/>
          <c:showVal val="0"/>
          <c:showCatName val="0"/>
          <c:showSerName val="0"/>
          <c:showPercent val="0"/>
          <c:showBubbleSize val="0"/>
        </c:dLbls>
        <c:gapWidth val="20"/>
        <c:axId val="173114496"/>
        <c:axId val="173116800"/>
      </c:barChart>
      <c:lineChart>
        <c:grouping val="standard"/>
        <c:varyColors val="0"/>
        <c:ser>
          <c:idx val="1"/>
          <c:order val="1"/>
          <c:tx>
            <c:strRef>
              <c:f>'[Pareto Chart - Final.xlsx]Pareto Chart '!$D$3</c:f>
              <c:strCache>
                <c:ptCount val="1"/>
                <c:pt idx="0">
                  <c:v>Cumulative % </c:v>
                </c:pt>
              </c:strCache>
            </c:strRef>
          </c:tx>
          <c:spPr>
            <a:ln w="28575" cap="rnd">
              <a:solidFill>
                <a:schemeClr val="tx2">
                  <a:lumMod val="25000"/>
                  <a:lumOff val="75000"/>
                </a:schemeClr>
              </a:solidFill>
              <a:round/>
            </a:ln>
            <a:effectLst/>
          </c:spPr>
          <c:marker>
            <c:symbol val="square"/>
            <c:size val="5"/>
            <c:spPr>
              <a:solidFill>
                <a:schemeClr val="tx2">
                  <a:lumMod val="25000"/>
                  <a:lumOff val="75000"/>
                </a:schemeClr>
              </a:solidFill>
              <a:ln w="9525">
                <a:solidFill>
                  <a:schemeClr val="tx2">
                    <a:lumMod val="25000"/>
                    <a:lumOff val="75000"/>
                  </a:schemeClr>
                </a:solidFill>
              </a:ln>
              <a:effectLst/>
            </c:spPr>
          </c:marker>
          <c:dLbls>
            <c:dLbl>
              <c:idx val="0"/>
              <c:spPr>
                <a:noFill/>
                <a:ln>
                  <a:noFill/>
                </a:ln>
                <a:effectLst/>
              </c:spPr>
              <c:txPr>
                <a:bodyPr rot="0" spcFirstLastPara="1" vertOverflow="ellipsis" vert="horz" wrap="square" anchor="ctr" anchorCtr="1"/>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DD9-463C-BD06-00E042964E84}"/>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'[Pareto Chart - Final.xlsx]Pareto Chart '!$B$4:$B$12</c:f>
              <c:strCache>
                <c:ptCount val="5"/>
                <c:pt idx="0">
                  <c:v>Diagnosis not prioritized</c:v>
                </c:pt>
                <c:pt idx="1">
                  <c:v>Gaps in management knowledge</c:v>
                </c:pt>
                <c:pt idx="2">
                  <c:v>Patient adherence to recommended therapy</c:v>
                </c:pt>
                <c:pt idx="3">
                  <c:v>Unnecessary blood transfusion</c:v>
                </c:pt>
                <c:pt idx="4">
                  <c:v>Patient refusal for workup</c:v>
                </c:pt>
              </c:strCache>
              <c:extLst/>
            </c:strRef>
          </c:cat>
          <c:val>
            <c:numRef>
              <c:f>'[Pareto Chart - Final.xlsx]Pareto Chart '!$D$4:$D$12</c:f>
              <c:numCache>
                <c:formatCode>0%</c:formatCode>
                <c:ptCount val="5"/>
                <c:pt idx="0">
                  <c:v>0.73076923076923073</c:v>
                </c:pt>
                <c:pt idx="1">
                  <c:v>0.87179487179487181</c:v>
                </c:pt>
                <c:pt idx="2">
                  <c:v>0.94871794871794868</c:v>
                </c:pt>
                <c:pt idx="3">
                  <c:v>0.98717948717948723</c:v>
                </c:pt>
                <c:pt idx="4">
                  <c:v>1</c:v>
                </c:pt>
              </c:numCache>
              <c:extLst/>
            </c:numRef>
          </c:val>
          <c:smooth val="1"/>
          <c:extLst>
            <c:ext xmlns:c16="http://schemas.microsoft.com/office/drawing/2014/chart" uri="{C3380CC4-5D6E-409C-BE32-E72D297353CC}">
              <c16:uniqueId val="{00000002-FDD9-463C-BD06-00E042964E84}"/>
            </c:ext>
          </c:extLst>
        </c:ser>
        <c:dLbls>
          <c:showLegendKey val="0"/>
          <c:showVal val="0"/>
          <c:showCatName val="0"/>
          <c:showSerName val="0"/>
          <c:showPercent val="0"/>
          <c:showBubbleSize val="0"/>
        </c:dLbls>
        <c:marker val="1"/>
        <c:smooth val="0"/>
        <c:axId val="213823488"/>
        <c:axId val="173118976"/>
      </c:lineChart>
      <c:catAx>
        <c:axId val="173114496"/>
        <c:scaling>
          <c:orientation val="minMax"/>
        </c:scaling>
        <c:delete val="0"/>
        <c:axPos val="b"/>
        <c:title>
          <c:tx>
            <c:strRef>
              <c:f>'[Pareto Chart - Final.xlsx]Pareto Chart '!$B$3</c:f>
              <c:strCache>
                <c:ptCount val="1"/>
                <c:pt idx="0">
                  <c:v>Root Cause</c:v>
                </c:pt>
              </c:strCache>
            </c:strRef>
          </c:tx>
          <c:layout>
            <c:manualLayout>
              <c:xMode val="edge"/>
              <c:yMode val="edge"/>
              <c:x val="0.4380530330050208"/>
              <c:y val="0.87179121773039381"/>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3116800"/>
        <c:crosses val="autoZero"/>
        <c:auto val="1"/>
        <c:lblAlgn val="ctr"/>
        <c:lblOffset val="100"/>
        <c:noMultiLvlLbl val="0"/>
      </c:catAx>
      <c:valAx>
        <c:axId val="173116800"/>
        <c:scaling>
          <c:orientation val="minMax"/>
        </c:scaling>
        <c:delete val="0"/>
        <c:axPos val="l"/>
        <c:majorGridlines>
          <c:spPr>
            <a:ln w="9525" cap="flat" cmpd="sng" algn="ctr">
              <a:solidFill>
                <a:schemeClr val="tx1">
                  <a:lumMod val="15000"/>
                  <a:lumOff val="85000"/>
                </a:schemeClr>
              </a:solidFill>
              <a:round/>
            </a:ln>
            <a:effectLst/>
          </c:spPr>
        </c:majorGridlines>
        <c:title>
          <c:tx>
            <c:strRef>
              <c:f>'[Pareto Chart - Final.xlsx]Pareto Chart '!$C$3</c:f>
              <c:strCache>
                <c:ptCount val="1"/>
                <c:pt idx="0">
                  <c:v>Number</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173114496"/>
        <c:crosses val="autoZero"/>
        <c:crossBetween val="between"/>
      </c:valAx>
      <c:valAx>
        <c:axId val="173118976"/>
        <c:scaling>
          <c:orientation val="minMax"/>
          <c:max val="1"/>
        </c:scaling>
        <c:delete val="0"/>
        <c:axPos val="r"/>
        <c:title>
          <c:tx>
            <c:strRef>
              <c:f>'[Pareto Chart - Final.xlsx]Pareto Chart '!$D$3</c:f>
              <c:strCache>
                <c:ptCount val="1"/>
                <c:pt idx="0">
                  <c:v>Cumulative % </c:v>
                </c:pt>
              </c:strCache>
            </c:strRef>
          </c:tx>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0%" sourceLinked="1"/>
        <c:majorTickMark val="in"/>
        <c:minorTickMark val="in"/>
        <c:tickLblPos val="nextTo"/>
        <c:spPr>
          <a:noFill/>
          <a:ln>
            <a:solidFill>
              <a:schemeClr val="accent1"/>
            </a:solid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crossAx val="213823488"/>
        <c:crosses val="max"/>
        <c:crossBetween val="between"/>
      </c:valAx>
      <c:catAx>
        <c:axId val="213823488"/>
        <c:scaling>
          <c:orientation val="minMax"/>
        </c:scaling>
        <c:delete val="1"/>
        <c:axPos val="b"/>
        <c:numFmt formatCode="General" sourceLinked="1"/>
        <c:majorTickMark val="out"/>
        <c:minorTickMark val="none"/>
        <c:tickLblPos val="none"/>
        <c:crossAx val="1731189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D0383A-9875-4BCF-8627-1255B5F5508D}" type="doc">
      <dgm:prSet loTypeId="urn:microsoft.com/office/officeart/2005/8/layout/default" loCatId="list" qsTypeId="urn:microsoft.com/office/officeart/2005/8/quickstyle/simple1" qsCatId="simple" csTypeId="urn:microsoft.com/office/officeart/2005/8/colors/accent1_4" csCatId="accent1" phldr="1"/>
      <dgm:spPr/>
      <dgm:t>
        <a:bodyPr/>
        <a:lstStyle/>
        <a:p>
          <a:endParaRPr lang="en-US"/>
        </a:p>
      </dgm:t>
    </dgm:pt>
    <dgm:pt modelId="{36A1A94F-F388-4E89-AD99-2916EBEF5F69}">
      <dgm:prSet phldrT="[Text]" custT="1"/>
      <dgm:spPr/>
      <dgm:t>
        <a:bodyPr/>
        <a:lstStyle/>
        <a:p>
          <a:r>
            <a:rPr lang="en-US" sz="2100" dirty="0"/>
            <a:t>Standardize management based on best-practice consensus</a:t>
          </a:r>
        </a:p>
      </dgm:t>
    </dgm:pt>
    <dgm:pt modelId="{447D4634-835F-4D05-9228-0DF59B900857}" type="parTrans" cxnId="{7C0D8D08-B913-4CB5-93B2-CB9ACB84CCA5}">
      <dgm:prSet/>
      <dgm:spPr/>
      <dgm:t>
        <a:bodyPr/>
        <a:lstStyle/>
        <a:p>
          <a:endParaRPr lang="en-US" sz="2100"/>
        </a:p>
      </dgm:t>
    </dgm:pt>
    <dgm:pt modelId="{A73C0FC5-005A-4E5D-B1FB-F476DB077A03}" type="sibTrans" cxnId="{7C0D8D08-B913-4CB5-93B2-CB9ACB84CCA5}">
      <dgm:prSet/>
      <dgm:spPr/>
      <dgm:t>
        <a:bodyPr/>
        <a:lstStyle/>
        <a:p>
          <a:endParaRPr lang="en-US" sz="2100"/>
        </a:p>
      </dgm:t>
    </dgm:pt>
    <dgm:pt modelId="{056FAC32-36A9-47C6-B18C-87FA1F472D23}">
      <dgm:prSet phldrT="[Text]" custT="1"/>
      <dgm:spPr/>
      <dgm:t>
        <a:bodyPr/>
        <a:lstStyle/>
        <a:p>
          <a:r>
            <a:rPr lang="en-US" sz="2100" dirty="0"/>
            <a:t>Provide education to prescribers and nurses on IDA management</a:t>
          </a:r>
        </a:p>
      </dgm:t>
    </dgm:pt>
    <dgm:pt modelId="{4B9894EB-842C-4F6B-8DD6-591FA0347AFC}" type="parTrans" cxnId="{3A40226E-C9DC-4DE2-9CF8-E1CA82B7472C}">
      <dgm:prSet/>
      <dgm:spPr/>
      <dgm:t>
        <a:bodyPr/>
        <a:lstStyle/>
        <a:p>
          <a:endParaRPr lang="en-US" sz="2100"/>
        </a:p>
      </dgm:t>
    </dgm:pt>
    <dgm:pt modelId="{5E2F86C2-14F6-465C-8593-64E991C28748}" type="sibTrans" cxnId="{3A40226E-C9DC-4DE2-9CF8-E1CA82B7472C}">
      <dgm:prSet/>
      <dgm:spPr/>
      <dgm:t>
        <a:bodyPr/>
        <a:lstStyle/>
        <a:p>
          <a:endParaRPr lang="en-US" sz="2100"/>
        </a:p>
      </dgm:t>
    </dgm:pt>
    <dgm:pt modelId="{1B9E3538-6C1E-42C7-BCE3-DAD399DA243B}">
      <dgm:prSet phldrT="[Text]" custT="1"/>
      <dgm:spPr/>
      <dgm:t>
        <a:bodyPr/>
        <a:lstStyle/>
        <a:p>
          <a:r>
            <a:rPr lang="en-US" sz="2100" dirty="0"/>
            <a:t>Partner with patients and families</a:t>
          </a:r>
        </a:p>
      </dgm:t>
    </dgm:pt>
    <dgm:pt modelId="{BA71F109-3219-4F40-828F-99FECA7DBC20}" type="parTrans" cxnId="{3C465620-E6B6-4CE6-9014-257A4279A2DE}">
      <dgm:prSet/>
      <dgm:spPr/>
      <dgm:t>
        <a:bodyPr/>
        <a:lstStyle/>
        <a:p>
          <a:endParaRPr lang="en-US" sz="2100"/>
        </a:p>
      </dgm:t>
    </dgm:pt>
    <dgm:pt modelId="{BBED1126-149D-40FF-8EF6-3AB0BDA5A046}" type="sibTrans" cxnId="{3C465620-E6B6-4CE6-9014-257A4279A2DE}">
      <dgm:prSet/>
      <dgm:spPr/>
      <dgm:t>
        <a:bodyPr/>
        <a:lstStyle/>
        <a:p>
          <a:endParaRPr lang="en-US" sz="2100"/>
        </a:p>
      </dgm:t>
    </dgm:pt>
    <dgm:pt modelId="{623E3490-A80E-4B4D-A3D0-BFA742B2152D}" type="pres">
      <dgm:prSet presAssocID="{D7D0383A-9875-4BCF-8627-1255B5F5508D}" presName="diagram" presStyleCnt="0">
        <dgm:presLayoutVars>
          <dgm:dir/>
          <dgm:resizeHandles val="exact"/>
        </dgm:presLayoutVars>
      </dgm:prSet>
      <dgm:spPr/>
    </dgm:pt>
    <dgm:pt modelId="{E0C7FA4B-6661-4D96-AF40-CD36EE7D8DD5}" type="pres">
      <dgm:prSet presAssocID="{36A1A94F-F388-4E89-AD99-2916EBEF5F69}" presName="node" presStyleLbl="node1" presStyleIdx="0" presStyleCnt="3" custScaleX="162513">
        <dgm:presLayoutVars>
          <dgm:bulletEnabled val="1"/>
        </dgm:presLayoutVars>
      </dgm:prSet>
      <dgm:spPr>
        <a:prstGeom prst="roundRect">
          <a:avLst/>
        </a:prstGeom>
      </dgm:spPr>
    </dgm:pt>
    <dgm:pt modelId="{C3C3C568-C9B7-40FA-B676-B686A2A3CBFA}" type="pres">
      <dgm:prSet presAssocID="{A73C0FC5-005A-4E5D-B1FB-F476DB077A03}" presName="sibTrans" presStyleCnt="0"/>
      <dgm:spPr/>
    </dgm:pt>
    <dgm:pt modelId="{AAC082C5-F127-4FC7-84FE-557403D0E151}" type="pres">
      <dgm:prSet presAssocID="{056FAC32-36A9-47C6-B18C-87FA1F472D23}" presName="node" presStyleLbl="node1" presStyleIdx="1" presStyleCnt="3" custScaleX="162513">
        <dgm:presLayoutVars>
          <dgm:bulletEnabled val="1"/>
        </dgm:presLayoutVars>
      </dgm:prSet>
      <dgm:spPr>
        <a:prstGeom prst="roundRect">
          <a:avLst/>
        </a:prstGeom>
      </dgm:spPr>
    </dgm:pt>
    <dgm:pt modelId="{38F5974E-082A-4DF6-AF9D-E2FDFAA570B9}" type="pres">
      <dgm:prSet presAssocID="{5E2F86C2-14F6-465C-8593-64E991C28748}" presName="sibTrans" presStyleCnt="0"/>
      <dgm:spPr/>
    </dgm:pt>
    <dgm:pt modelId="{A1D774F8-2BB2-4582-B6A4-575AB3813FD9}" type="pres">
      <dgm:prSet presAssocID="{1B9E3538-6C1E-42C7-BCE3-DAD399DA243B}" presName="node" presStyleLbl="node1" presStyleIdx="2" presStyleCnt="3" custScaleX="162513">
        <dgm:presLayoutVars>
          <dgm:bulletEnabled val="1"/>
        </dgm:presLayoutVars>
      </dgm:prSet>
      <dgm:spPr>
        <a:prstGeom prst="roundRect">
          <a:avLst/>
        </a:prstGeom>
      </dgm:spPr>
    </dgm:pt>
  </dgm:ptLst>
  <dgm:cxnLst>
    <dgm:cxn modelId="{7C0D8D08-B913-4CB5-93B2-CB9ACB84CCA5}" srcId="{D7D0383A-9875-4BCF-8627-1255B5F5508D}" destId="{36A1A94F-F388-4E89-AD99-2916EBEF5F69}" srcOrd="0" destOrd="0" parTransId="{447D4634-835F-4D05-9228-0DF59B900857}" sibTransId="{A73C0FC5-005A-4E5D-B1FB-F476DB077A03}"/>
    <dgm:cxn modelId="{3C465620-E6B6-4CE6-9014-257A4279A2DE}" srcId="{D7D0383A-9875-4BCF-8627-1255B5F5508D}" destId="{1B9E3538-6C1E-42C7-BCE3-DAD399DA243B}" srcOrd="2" destOrd="0" parTransId="{BA71F109-3219-4F40-828F-99FECA7DBC20}" sibTransId="{BBED1126-149D-40FF-8EF6-3AB0BDA5A046}"/>
    <dgm:cxn modelId="{6B22432F-1D8D-464E-96D6-F52B3C9C6A57}" type="presOf" srcId="{D7D0383A-9875-4BCF-8627-1255B5F5508D}" destId="{623E3490-A80E-4B4D-A3D0-BFA742B2152D}" srcOrd="0" destOrd="0" presId="urn:microsoft.com/office/officeart/2005/8/layout/default"/>
    <dgm:cxn modelId="{3A40226E-C9DC-4DE2-9CF8-E1CA82B7472C}" srcId="{D7D0383A-9875-4BCF-8627-1255B5F5508D}" destId="{056FAC32-36A9-47C6-B18C-87FA1F472D23}" srcOrd="1" destOrd="0" parTransId="{4B9894EB-842C-4F6B-8DD6-591FA0347AFC}" sibTransId="{5E2F86C2-14F6-465C-8593-64E991C28748}"/>
    <dgm:cxn modelId="{A7972F7D-3611-424E-BFB5-F2326A38F294}" type="presOf" srcId="{36A1A94F-F388-4E89-AD99-2916EBEF5F69}" destId="{E0C7FA4B-6661-4D96-AF40-CD36EE7D8DD5}" srcOrd="0" destOrd="0" presId="urn:microsoft.com/office/officeart/2005/8/layout/default"/>
    <dgm:cxn modelId="{27664680-4DF4-41FF-AD73-BF2E7DFB00BB}" type="presOf" srcId="{056FAC32-36A9-47C6-B18C-87FA1F472D23}" destId="{AAC082C5-F127-4FC7-84FE-557403D0E151}" srcOrd="0" destOrd="0" presId="urn:microsoft.com/office/officeart/2005/8/layout/default"/>
    <dgm:cxn modelId="{9C2BB0B5-C404-4702-B30B-30DE54094321}" type="presOf" srcId="{1B9E3538-6C1E-42C7-BCE3-DAD399DA243B}" destId="{A1D774F8-2BB2-4582-B6A4-575AB3813FD9}" srcOrd="0" destOrd="0" presId="urn:microsoft.com/office/officeart/2005/8/layout/default"/>
    <dgm:cxn modelId="{00A5E6AD-07B9-44CE-850B-A3364C99C12C}" type="presParOf" srcId="{623E3490-A80E-4B4D-A3D0-BFA742B2152D}" destId="{E0C7FA4B-6661-4D96-AF40-CD36EE7D8DD5}" srcOrd="0" destOrd="0" presId="urn:microsoft.com/office/officeart/2005/8/layout/default"/>
    <dgm:cxn modelId="{5174FECA-6713-4A45-977E-5C8EBA8B17C0}" type="presParOf" srcId="{623E3490-A80E-4B4D-A3D0-BFA742B2152D}" destId="{C3C3C568-C9B7-40FA-B676-B686A2A3CBFA}" srcOrd="1" destOrd="0" presId="urn:microsoft.com/office/officeart/2005/8/layout/default"/>
    <dgm:cxn modelId="{0E414E2A-32F9-4EF6-8145-0723B94F7822}" type="presParOf" srcId="{623E3490-A80E-4B4D-A3D0-BFA742B2152D}" destId="{AAC082C5-F127-4FC7-84FE-557403D0E151}" srcOrd="2" destOrd="0" presId="urn:microsoft.com/office/officeart/2005/8/layout/default"/>
    <dgm:cxn modelId="{7721DE74-C3D9-441F-A2A2-1CA1847C9948}" type="presParOf" srcId="{623E3490-A80E-4B4D-A3D0-BFA742B2152D}" destId="{38F5974E-082A-4DF6-AF9D-E2FDFAA570B9}" srcOrd="3" destOrd="0" presId="urn:microsoft.com/office/officeart/2005/8/layout/default"/>
    <dgm:cxn modelId="{8B4FBE84-D62E-4C8B-8FC7-6ED36BBB6E49}" type="presParOf" srcId="{623E3490-A80E-4B4D-A3D0-BFA742B2152D}" destId="{A1D774F8-2BB2-4582-B6A4-575AB3813FD9}"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7FA4B-6661-4D96-AF40-CD36EE7D8DD5}">
      <dsp:nvSpPr>
        <dsp:cNvPr id="0" name=""/>
        <dsp:cNvSpPr/>
      </dsp:nvSpPr>
      <dsp:spPr>
        <a:xfrm>
          <a:off x="649286" y="210"/>
          <a:ext cx="3269933" cy="1207263"/>
        </a:xfrm>
        <a:prstGeom prst="roundRect">
          <a:avLst/>
        </a:prstGeom>
        <a:solidFill>
          <a:schemeClr val="accent1">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Standardize management based on best-practice consensus</a:t>
          </a:r>
        </a:p>
      </dsp:txBody>
      <dsp:txXfrm>
        <a:off x="708220" y="59144"/>
        <a:ext cx="3152065" cy="1089395"/>
      </dsp:txXfrm>
    </dsp:sp>
    <dsp:sp modelId="{AAC082C5-F127-4FC7-84FE-557403D0E151}">
      <dsp:nvSpPr>
        <dsp:cNvPr id="0" name=""/>
        <dsp:cNvSpPr/>
      </dsp:nvSpPr>
      <dsp:spPr>
        <a:xfrm>
          <a:off x="649286" y="1408684"/>
          <a:ext cx="3269933" cy="1207263"/>
        </a:xfrm>
        <a:prstGeom prst="roundRect">
          <a:avLst/>
        </a:prstGeom>
        <a:solidFill>
          <a:schemeClr val="accent1">
            <a:shade val="50000"/>
            <a:hueOff val="393099"/>
            <a:satOff val="-41319"/>
            <a:lumOff val="356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Provide education to prescribers and nurses on IDA management</a:t>
          </a:r>
        </a:p>
      </dsp:txBody>
      <dsp:txXfrm>
        <a:off x="708220" y="1467618"/>
        <a:ext cx="3152065" cy="1089395"/>
      </dsp:txXfrm>
    </dsp:sp>
    <dsp:sp modelId="{A1D774F8-2BB2-4582-B6A4-575AB3813FD9}">
      <dsp:nvSpPr>
        <dsp:cNvPr id="0" name=""/>
        <dsp:cNvSpPr/>
      </dsp:nvSpPr>
      <dsp:spPr>
        <a:xfrm>
          <a:off x="649286" y="2817158"/>
          <a:ext cx="3269933" cy="1207263"/>
        </a:xfrm>
        <a:prstGeom prst="roundRect">
          <a:avLst/>
        </a:prstGeom>
        <a:solidFill>
          <a:schemeClr val="accent1">
            <a:shade val="50000"/>
            <a:hueOff val="393099"/>
            <a:satOff val="-41319"/>
            <a:lumOff val="3565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Partner with patients and families</a:t>
          </a:r>
        </a:p>
      </dsp:txBody>
      <dsp:txXfrm>
        <a:off x="708220" y="2876092"/>
        <a:ext cx="3152065" cy="108939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1E59C-D142-4A67-A027-A7F91ADF0087}" type="datetimeFigureOut">
              <a:rPr lang="en-US" smtClean="0"/>
              <a:t>2025-06-02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BE59B8-9871-4667-AAD6-31979CC9DA4A}" type="slidenum">
              <a:rPr lang="en-US" smtClean="0"/>
              <a:t>‹#›</a:t>
            </a:fld>
            <a:endParaRPr lang="en-US"/>
          </a:p>
        </p:txBody>
      </p:sp>
    </p:spTree>
    <p:extLst>
      <p:ext uri="{BB962C8B-B14F-4D97-AF65-F5344CB8AC3E}">
        <p14:creationId xmlns:p14="http://schemas.microsoft.com/office/powerpoint/2010/main" val="415529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Good afternoon everyone. I am excited to share our ongoing quality improvement project entitled “optimizing the management of iron deficiency anemia in the ER”, supported by the CHS trainee education and quality improvement award.</a:t>
            </a:r>
          </a:p>
          <a:p>
            <a:endParaRPr lang="en-US" dirty="0"/>
          </a:p>
        </p:txBody>
      </p:sp>
      <p:sp>
        <p:nvSpPr>
          <p:cNvPr id="4" name="Slide Number Placeholder 3"/>
          <p:cNvSpPr>
            <a:spLocks noGrp="1"/>
          </p:cNvSpPr>
          <p:nvPr>
            <p:ph type="sldNum" sz="quarter" idx="5"/>
          </p:nvPr>
        </p:nvSpPr>
        <p:spPr/>
        <p:txBody>
          <a:bodyPr/>
          <a:lstStyle/>
          <a:p>
            <a:fld id="{E9BE59B8-9871-4667-AAD6-31979CC9DA4A}" type="slidenum">
              <a:rPr lang="en-US" smtClean="0"/>
              <a:t>1</a:t>
            </a:fld>
            <a:endParaRPr lang="en-US"/>
          </a:p>
        </p:txBody>
      </p:sp>
    </p:spTree>
    <p:extLst>
      <p:ext uri="{BB962C8B-B14F-4D97-AF65-F5344CB8AC3E}">
        <p14:creationId xmlns:p14="http://schemas.microsoft.com/office/powerpoint/2010/main" val="2036749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Iron deficiency is the most common micronutrient deficiency worldwide with prevalence estimates ranging from 5 to 25% of Canadian children. Although some published management guidelines do exist, we do not currently have a standard practice guideline in our ER. This results in the management varying on a case-by-case basis, depending on who is working in the ER that day and which hematologist is on call. While we know that the treatment of IDA requires addressing the underlying cause and repleting iron, this was not always happening for patients seen in the ER.</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[click]</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Over the past year we identified 165 patients who were suitable for our project, excluding more complex cases of anemia such as after bone marrow or solid organ transplant, those with hemoglobinopathies, or anyone with known GI malabsorptive conditions.</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SPC chart on the left demonstrates that only 33% of these patients received either oral or IV iron therapy. When stratifying by anemia severity, [click] it is evident that those with mild or moderate anemia were more likely to have no iron-specific therapy administered. </a:t>
            </a:r>
            <a:r>
              <a:rPr lang="en-US" sz="1800" kern="100">
                <a:effectLst/>
                <a:latin typeface="Aptos" panose="020B0004020202020204" pitchFamily="34" charset="0"/>
                <a:ea typeface="Aptos" panose="020B0004020202020204" pitchFamily="34" charset="0"/>
                <a:cs typeface="Times New Roman" panose="02020603050405020304" pitchFamily="18" charset="0"/>
              </a:rPr>
              <a:t>Additionally,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only about 25% of patients were instructed to follow up with their primary care doctor to further evaluate the anemia.</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[click – next slide]</a:t>
            </a:r>
          </a:p>
          <a:p>
            <a:endParaRPr lang="en-US" dirty="0"/>
          </a:p>
        </p:txBody>
      </p:sp>
      <p:sp>
        <p:nvSpPr>
          <p:cNvPr id="4" name="Slide Number Placeholder 3"/>
          <p:cNvSpPr>
            <a:spLocks noGrp="1"/>
          </p:cNvSpPr>
          <p:nvPr>
            <p:ph type="sldNum" sz="quarter" idx="5"/>
          </p:nvPr>
        </p:nvSpPr>
        <p:spPr/>
        <p:txBody>
          <a:bodyPr/>
          <a:lstStyle/>
          <a:p>
            <a:fld id="{E9BE59B8-9871-4667-AAD6-31979CC9DA4A}" type="slidenum">
              <a:rPr lang="en-US" smtClean="0"/>
              <a:t>2</a:t>
            </a:fld>
            <a:endParaRPr lang="en-US"/>
          </a:p>
        </p:txBody>
      </p:sp>
    </p:spTree>
    <p:extLst>
      <p:ext uri="{BB962C8B-B14F-4D97-AF65-F5344CB8AC3E}">
        <p14:creationId xmlns:p14="http://schemas.microsoft.com/office/powerpoint/2010/main" val="2283140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0D658-E4C7-8899-B1F3-493388FE94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2E9B24-EEAF-4A68-0C59-5B2CEE0D3D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71F355-6348-01D4-CFE4-76B37952A28E}"/>
              </a:ext>
            </a:extLst>
          </p:cNvPr>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We therefore set an aim to increase the proportion of patients seen in the ER with iron deficiency anemia who received iron placement from 33% up to 50% by October 2025.</a:t>
            </a:r>
          </a:p>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[click]</a:t>
            </a:r>
          </a:p>
          <a:p>
            <a:pPr marL="0" marR="0">
              <a:lnSpc>
                <a:spcPct val="115000"/>
              </a:lnSpc>
              <a:spcAft>
                <a:spcPts val="800"/>
              </a:spcAf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Through a more detailed analysis of our baseline chart review, we identified three main root causes that we plan to address with our intervention. First - that the diagnosis of IDA was not prioritized or addressed, because patients had presented with another complaint during the ER visit. Second – that the anemia was recognized and documented, but the management was not optimal , and third – that iron had been previously prescribed, but there were challenges with adherence. Based on this, our team focused our interventions around these three themes: [click] creating a standardized management plan,[click] providing education to the healthcare team, and [click] partnering with patients and their families. </a:t>
            </a:r>
          </a:p>
          <a:p>
            <a:endParaRPr lang="en-US" dirty="0"/>
          </a:p>
        </p:txBody>
      </p:sp>
      <p:sp>
        <p:nvSpPr>
          <p:cNvPr id="4" name="Slide Number Placeholder 3">
            <a:extLst>
              <a:ext uri="{FF2B5EF4-FFF2-40B4-BE49-F238E27FC236}">
                <a16:creationId xmlns:a16="http://schemas.microsoft.com/office/drawing/2014/main" id="{4750C579-58AA-F690-97E0-F4E51CA9AA10}"/>
              </a:ext>
            </a:extLst>
          </p:cNvPr>
          <p:cNvSpPr>
            <a:spLocks noGrp="1"/>
          </p:cNvSpPr>
          <p:nvPr>
            <p:ph type="sldNum" sz="quarter" idx="5"/>
          </p:nvPr>
        </p:nvSpPr>
        <p:spPr/>
        <p:txBody>
          <a:bodyPr/>
          <a:lstStyle/>
          <a:p>
            <a:fld id="{E9BE59B8-9871-4667-AAD6-31979CC9DA4A}" type="slidenum">
              <a:rPr lang="en-US" smtClean="0"/>
              <a:t>3</a:t>
            </a:fld>
            <a:endParaRPr lang="en-US"/>
          </a:p>
        </p:txBody>
      </p:sp>
    </p:spTree>
    <p:extLst>
      <p:ext uri="{BB962C8B-B14F-4D97-AF65-F5344CB8AC3E}">
        <p14:creationId xmlns:p14="http://schemas.microsoft.com/office/powerpoint/2010/main" val="3138543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While our work is in progress, we are planning to introduce standardized order sets with embedded clinical decision support. We will provide training to clinical team members to promote awareness of existing guidelines and hopefully increase comfort in prescribing and administering iron. Lastly, we are creating standardized teaching materials to share with families upon discharge to promote knowledge and understanding of their lab results, modifiable risk factors and strategies to support medication adherence. We plan to translate these into the top 3 non-English languages of our patient population to further promote information sharing and facilitate continuity of care with their primary care team.</a:t>
            </a:r>
          </a:p>
          <a:p>
            <a:pPr marL="0" marR="0">
              <a:lnSpc>
                <a:spcPct val="115000"/>
              </a:lnSpc>
              <a:spcAft>
                <a:spcPts val="800"/>
              </a:spcAft>
            </a:pPr>
            <a:r>
              <a:rPr lang="en-US" sz="1800" kern="100" dirty="0">
                <a:effectLst/>
                <a:latin typeface="Aptos" panose="020B0004020202020204" pitchFamily="34" charset="0"/>
                <a:cs typeface="Times New Roman" panose="02020603050405020304" pitchFamily="18" charset="0"/>
              </a:rPr>
              <a:t>So far, we have identified that </a:t>
            </a:r>
            <a:r>
              <a:rPr lang="en-US" sz="1200" dirty="0">
                <a:latin typeface="Arial"/>
                <a:cs typeface="Arial"/>
              </a:rPr>
              <a:t>IDA is often underrecognized and undertreated in the SK ER, especially for patients with mild or moderate anemia. Our intervention has the potential to decrease blood transfusion utilization, reduce admissions, and reduce the need for subspeciality follow up care. </a:t>
            </a:r>
            <a:r>
              <a:rPr lang="en-US" sz="1800" dirty="0">
                <a:effectLst/>
                <a:latin typeface="Aptos" panose="020B0004020202020204" pitchFamily="34" charset="0"/>
                <a:ea typeface="Aptos" panose="020B0004020202020204" pitchFamily="34" charset="0"/>
                <a:cs typeface="Times New Roman" panose="02020603050405020304" pitchFamily="18" charset="0"/>
              </a:rPr>
              <a:t>I look forward to sharing updates as we iterate and implement our interventions.</a:t>
            </a:r>
            <a:endParaRPr lang="en-US" sz="1200" dirty="0">
              <a:latin typeface="Arial"/>
              <a:cs typeface="Arial"/>
            </a:endParaRPr>
          </a:p>
        </p:txBody>
      </p:sp>
      <p:sp>
        <p:nvSpPr>
          <p:cNvPr id="4" name="Slide Number Placeholder 3"/>
          <p:cNvSpPr>
            <a:spLocks noGrp="1"/>
          </p:cNvSpPr>
          <p:nvPr>
            <p:ph type="sldNum" sz="quarter" idx="5"/>
          </p:nvPr>
        </p:nvSpPr>
        <p:spPr/>
        <p:txBody>
          <a:bodyPr/>
          <a:lstStyle/>
          <a:p>
            <a:fld id="{E9BE59B8-9871-4667-AAD6-31979CC9DA4A}" type="slidenum">
              <a:rPr lang="en-US" smtClean="0"/>
              <a:t>4</a:t>
            </a:fld>
            <a:endParaRPr lang="en-US"/>
          </a:p>
        </p:txBody>
      </p:sp>
    </p:spTree>
    <p:extLst>
      <p:ext uri="{BB962C8B-B14F-4D97-AF65-F5344CB8AC3E}">
        <p14:creationId xmlns:p14="http://schemas.microsoft.com/office/powerpoint/2010/main" val="405963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21ED1-A985-28D3-E2BA-6D0B10035C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320BEA-A374-A297-1B4D-4D62644E0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2B99BC-0BAF-04F1-2304-DC84FA9D7902}"/>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5" name="Footer Placeholder 4">
            <a:extLst>
              <a:ext uri="{FF2B5EF4-FFF2-40B4-BE49-F238E27FC236}">
                <a16:creationId xmlns:a16="http://schemas.microsoft.com/office/drawing/2014/main" id="{2170EA0D-E2BF-2C8A-0EB0-7B8849D82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14E52-C182-7EDE-6B67-F30F1CCDFEA0}"/>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254071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90D75-4EB7-BF00-C988-6A3760B1D3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42F327-1EF6-DA34-533B-3F83765583A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AFA52-FA5A-E7CE-5A8E-600F144A6C65}"/>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5" name="Footer Placeholder 4">
            <a:extLst>
              <a:ext uri="{FF2B5EF4-FFF2-40B4-BE49-F238E27FC236}">
                <a16:creationId xmlns:a16="http://schemas.microsoft.com/office/drawing/2014/main" id="{64035ECD-E2A0-AA9A-AED4-5D9EC0632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44004-9550-3235-6C24-84AA2B171E59}"/>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39563675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732248-9DA5-C4A8-5E40-24106AAD3B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8BDE5F-3ADA-01D1-BA13-7E35B9F355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8F7E7-566E-3B4D-C073-BEA09BEC2572}"/>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5" name="Footer Placeholder 4">
            <a:extLst>
              <a:ext uri="{FF2B5EF4-FFF2-40B4-BE49-F238E27FC236}">
                <a16:creationId xmlns:a16="http://schemas.microsoft.com/office/drawing/2014/main" id="{F35E5613-7FE7-6239-9EFE-5327B1DFFB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6D587-5B61-BC36-28A8-FE2125E96D37}"/>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185759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DB56-DA6C-3A00-2AAE-A19BC02B17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F0CCE-2624-EB68-F689-AAA8D15C832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1F46F8-0984-A6BF-850F-DAF33CD87ADC}"/>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5" name="Footer Placeholder 4">
            <a:extLst>
              <a:ext uri="{FF2B5EF4-FFF2-40B4-BE49-F238E27FC236}">
                <a16:creationId xmlns:a16="http://schemas.microsoft.com/office/drawing/2014/main" id="{F1F2D3D1-5FEC-8519-F020-18638FE4F9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690E4B-CA90-08A7-402E-EEBF4B72459E}"/>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3600286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DE897-E0AC-0546-5CA5-01039934F3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7C48B84-479D-36C3-0241-8EF80FB40D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FACB638-C985-30D6-479B-8927A5D6AC2A}"/>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5" name="Footer Placeholder 4">
            <a:extLst>
              <a:ext uri="{FF2B5EF4-FFF2-40B4-BE49-F238E27FC236}">
                <a16:creationId xmlns:a16="http://schemas.microsoft.com/office/drawing/2014/main" id="{83BB6191-D87C-2AD7-8579-51566F31F0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2222DE-2636-A52A-7E61-BC5B2B48340D}"/>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1131757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870D9-B57F-8311-43E4-354431467C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AB3BDB-A625-E0EA-EEB2-B95EEA65949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B5A0B2-7A85-7BBF-9E6B-F782549DF08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93AA091-AC3E-8B13-3566-4B5797B3B5F1}"/>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6" name="Footer Placeholder 5">
            <a:extLst>
              <a:ext uri="{FF2B5EF4-FFF2-40B4-BE49-F238E27FC236}">
                <a16:creationId xmlns:a16="http://schemas.microsoft.com/office/drawing/2014/main" id="{CBE4B0C1-4B07-C934-65E0-3D40DB9C31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060856-1089-F941-7876-9E38D4B166A5}"/>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242157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ADEB7-03E2-F48B-A8BB-E3544235C21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3C2B9F-447E-048D-67C7-039C82BBB0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AF7659-5811-6A6C-2A39-E2B1D27F08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0E6832-2210-E08F-4A93-9AD637951D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837369-88E4-364A-5037-8F00463FC28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8DB98B5-D14F-A51C-620C-9CED197F0657}"/>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8" name="Footer Placeholder 7">
            <a:extLst>
              <a:ext uri="{FF2B5EF4-FFF2-40B4-BE49-F238E27FC236}">
                <a16:creationId xmlns:a16="http://schemas.microsoft.com/office/drawing/2014/main" id="{CC5A38B0-8A49-4C57-D1D8-46E3882084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6E476C-6EC9-3606-BDFB-C75BBB80B55E}"/>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4155083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7B17C-3906-D448-8495-158D4F087D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5B0E17-0117-B6EF-D278-261EEAD1C052}"/>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4" name="Footer Placeholder 3">
            <a:extLst>
              <a:ext uri="{FF2B5EF4-FFF2-40B4-BE49-F238E27FC236}">
                <a16:creationId xmlns:a16="http://schemas.microsoft.com/office/drawing/2014/main" id="{707699AA-2980-842A-0B38-9A257D0E75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5D9DB2-7D63-2BF2-6F6F-BE0A30608485}"/>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9470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685B92-55A9-B3F1-30AC-AC68AF92F883}"/>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3" name="Footer Placeholder 2">
            <a:extLst>
              <a:ext uri="{FF2B5EF4-FFF2-40B4-BE49-F238E27FC236}">
                <a16:creationId xmlns:a16="http://schemas.microsoft.com/office/drawing/2014/main" id="{4192F66B-8F65-EE9D-0A6E-56918D3D9A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87DDA6-0DC1-018B-D715-B1E7A42E6110}"/>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253883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31A7-5855-37C4-6CC6-89948E46D4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6867CC-44A0-CF7B-CDFD-84AC02D301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C48A0C-B155-91BF-4991-1F61E72A70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472A11-1105-58D2-92A6-C1E5E7E269E0}"/>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6" name="Footer Placeholder 5">
            <a:extLst>
              <a:ext uri="{FF2B5EF4-FFF2-40B4-BE49-F238E27FC236}">
                <a16:creationId xmlns:a16="http://schemas.microsoft.com/office/drawing/2014/main" id="{B6AD8753-69A8-7FA2-2FFC-0E9443FFE1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DB1FE1-D79F-6DC4-A3FF-7A7B1837FE14}"/>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3422803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EAC8E-F798-0351-19BC-BCB1E25088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D9D6C3-80CF-83D2-706E-3E76F7AE72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24808DC-6DA6-8F0E-827B-FBF0EA5899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70197E-B465-5FB5-4CCD-D45564B7FDA5}"/>
              </a:ext>
            </a:extLst>
          </p:cNvPr>
          <p:cNvSpPr>
            <a:spLocks noGrp="1"/>
          </p:cNvSpPr>
          <p:nvPr>
            <p:ph type="dt" sz="half" idx="10"/>
          </p:nvPr>
        </p:nvSpPr>
        <p:spPr/>
        <p:txBody>
          <a:bodyPr/>
          <a:lstStyle/>
          <a:p>
            <a:fld id="{DDFAEF3C-F8B6-4F64-877D-C4D94ECDA0D7}" type="datetimeFigureOut">
              <a:rPr lang="en-US" smtClean="0"/>
              <a:t>2025-06-02</a:t>
            </a:fld>
            <a:endParaRPr lang="en-US"/>
          </a:p>
        </p:txBody>
      </p:sp>
      <p:sp>
        <p:nvSpPr>
          <p:cNvPr id="6" name="Footer Placeholder 5">
            <a:extLst>
              <a:ext uri="{FF2B5EF4-FFF2-40B4-BE49-F238E27FC236}">
                <a16:creationId xmlns:a16="http://schemas.microsoft.com/office/drawing/2014/main" id="{2C0DAD3C-FF6D-D472-4B1B-59B88CBDDA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89DA0F-C16E-B1C0-F7A7-E87B230FD8AA}"/>
              </a:ext>
            </a:extLst>
          </p:cNvPr>
          <p:cNvSpPr>
            <a:spLocks noGrp="1"/>
          </p:cNvSpPr>
          <p:nvPr>
            <p:ph type="sldNum" sz="quarter" idx="12"/>
          </p:nvPr>
        </p:nvSpPr>
        <p:spPr/>
        <p:txBody>
          <a:bodyPr/>
          <a:lstStyle/>
          <a:p>
            <a:fld id="{FDD25412-AB89-48AC-9C98-09CA631AC69A}" type="slidenum">
              <a:rPr lang="en-US" smtClean="0"/>
              <a:t>‹#›</a:t>
            </a:fld>
            <a:endParaRPr lang="en-US"/>
          </a:p>
        </p:txBody>
      </p:sp>
    </p:spTree>
    <p:extLst>
      <p:ext uri="{BB962C8B-B14F-4D97-AF65-F5344CB8AC3E}">
        <p14:creationId xmlns:p14="http://schemas.microsoft.com/office/powerpoint/2010/main" val="150485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085AF4-1374-BB33-1563-61B394C469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16B67E-0084-E197-A773-94D59AAE00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0BCED5-D547-9F54-7590-E0A81E6A29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DFAEF3C-F8B6-4F64-877D-C4D94ECDA0D7}" type="datetimeFigureOut">
              <a:rPr lang="en-US" smtClean="0"/>
              <a:t>2025-06-02</a:t>
            </a:fld>
            <a:endParaRPr lang="en-US"/>
          </a:p>
        </p:txBody>
      </p:sp>
      <p:sp>
        <p:nvSpPr>
          <p:cNvPr id="5" name="Footer Placeholder 4">
            <a:extLst>
              <a:ext uri="{FF2B5EF4-FFF2-40B4-BE49-F238E27FC236}">
                <a16:creationId xmlns:a16="http://schemas.microsoft.com/office/drawing/2014/main" id="{4EB59E2F-77A8-E0DD-3006-76125F1160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69ED4984-E9C1-35D2-B290-EE96DC8699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DD25412-AB89-48AC-9C98-09CA631AC69A}" type="slidenum">
              <a:rPr lang="en-US" smtClean="0"/>
              <a:t>‹#›</a:t>
            </a:fld>
            <a:endParaRPr lang="en-US"/>
          </a:p>
        </p:txBody>
      </p:sp>
    </p:spTree>
    <p:extLst>
      <p:ext uri="{BB962C8B-B14F-4D97-AF65-F5344CB8AC3E}">
        <p14:creationId xmlns:p14="http://schemas.microsoft.com/office/powerpoint/2010/main" val="2697180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chart" Target="../charts/chart3.xml"/><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ound brown object with a face drawn on it&#10;&#10;Description automatically generated">
            <a:extLst>
              <a:ext uri="{FF2B5EF4-FFF2-40B4-BE49-F238E27FC236}">
                <a16:creationId xmlns:a16="http://schemas.microsoft.com/office/drawing/2014/main" id="{AF5EC2CB-245F-4C3E-DEF8-105806699C0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a:xfrm>
            <a:off x="67431" y="4361310"/>
            <a:ext cx="2428044" cy="241823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Title 1">
            <a:extLst>
              <a:ext uri="{FF2B5EF4-FFF2-40B4-BE49-F238E27FC236}">
                <a16:creationId xmlns:a16="http://schemas.microsoft.com/office/drawing/2014/main" id="{EC74A2E7-634B-9BB1-0D09-41B69D922AB1}"/>
              </a:ext>
            </a:extLst>
          </p:cNvPr>
          <p:cNvSpPr>
            <a:spLocks noGrp="1"/>
          </p:cNvSpPr>
          <p:nvPr>
            <p:ph type="ctrTitle"/>
          </p:nvPr>
        </p:nvSpPr>
        <p:spPr>
          <a:xfrm>
            <a:off x="1229497" y="1080492"/>
            <a:ext cx="9733005" cy="2169477"/>
          </a:xfrm>
        </p:spPr>
        <p:txBody>
          <a:bodyPr anchor="ctr">
            <a:normAutofit fontScale="90000"/>
          </a:bodyPr>
          <a:lstStyle/>
          <a:p>
            <a:r>
              <a:rPr lang="en-US" b="1" dirty="0"/>
              <a:t>Optimizing the Management of Iron Deficiency Anemia in the Emergency Room</a:t>
            </a:r>
          </a:p>
        </p:txBody>
      </p:sp>
      <p:sp>
        <p:nvSpPr>
          <p:cNvPr id="3" name="Subtitle 2">
            <a:extLst>
              <a:ext uri="{FF2B5EF4-FFF2-40B4-BE49-F238E27FC236}">
                <a16:creationId xmlns:a16="http://schemas.microsoft.com/office/drawing/2014/main" id="{73785550-502B-2DE2-4A17-BBA186120CB7}"/>
              </a:ext>
            </a:extLst>
          </p:cNvPr>
          <p:cNvSpPr>
            <a:spLocks noGrp="1"/>
          </p:cNvSpPr>
          <p:nvPr>
            <p:ph type="subTitle" idx="1"/>
          </p:nvPr>
        </p:nvSpPr>
        <p:spPr>
          <a:xfrm>
            <a:off x="1707923" y="3395220"/>
            <a:ext cx="8776154" cy="1518603"/>
          </a:xfrm>
        </p:spPr>
        <p:txBody>
          <a:bodyPr>
            <a:normAutofit fontScale="92500" lnSpcReduction="20000"/>
          </a:bodyPr>
          <a:lstStyle/>
          <a:p>
            <a:r>
              <a:rPr lang="en-US" dirty="0"/>
              <a:t>Renee Potashner MD FAAP FRCPC</a:t>
            </a:r>
          </a:p>
          <a:p>
            <a:endParaRPr lang="en-US" sz="600" dirty="0"/>
          </a:p>
          <a:p>
            <a:pPr>
              <a:lnSpc>
                <a:spcPct val="110000"/>
              </a:lnSpc>
            </a:pPr>
            <a:r>
              <a:rPr lang="en-US" sz="2100" dirty="0"/>
              <a:t>Project Team: Felicia Paluck MD, Deborah Schonfeld MD, Andrea Boysen RN, Vincent Lam PharmD RPh, Jeffrey Lai PharmD ACPR RPh, Jodie Odame MBBS MSc, Caroline Malcolmson MD MSc, Olivia Ostrow MD, Reena Pabari MD MSc</a:t>
            </a:r>
          </a:p>
          <a:p>
            <a:endParaRPr lang="en-US" dirty="0"/>
          </a:p>
        </p:txBody>
      </p:sp>
      <p:pic>
        <p:nvPicPr>
          <p:cNvPr id="5" name="Picture 4" descr="A brown round object with a sad face&#10;&#10;Description automatically generated">
            <a:extLst>
              <a:ext uri="{FF2B5EF4-FFF2-40B4-BE49-F238E27FC236}">
                <a16:creationId xmlns:a16="http://schemas.microsoft.com/office/drawing/2014/main" id="{D88AF9C0-DD2D-E726-3A2F-F9B126A0E825}"/>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10484077" y="4286379"/>
            <a:ext cx="1309942" cy="132903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ubtitle 2">
            <a:extLst>
              <a:ext uri="{FF2B5EF4-FFF2-40B4-BE49-F238E27FC236}">
                <a16:creationId xmlns:a16="http://schemas.microsoft.com/office/drawing/2014/main" id="{B53A9D5A-FFB8-8382-6381-110F4AA78403}"/>
              </a:ext>
            </a:extLst>
          </p:cNvPr>
          <p:cNvSpPr txBox="1">
            <a:spLocks/>
          </p:cNvSpPr>
          <p:nvPr/>
        </p:nvSpPr>
        <p:spPr>
          <a:xfrm>
            <a:off x="2532546" y="6155634"/>
            <a:ext cx="6808574" cy="6826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900" dirty="0"/>
              <a:t>This project is supported by The Canadian Hematology Society Trainee Education and Quality Improvement Award.</a:t>
            </a:r>
          </a:p>
        </p:txBody>
      </p:sp>
      <p:pic>
        <p:nvPicPr>
          <p:cNvPr id="7" name="Picture 2">
            <a:extLst>
              <a:ext uri="{FF2B5EF4-FFF2-40B4-BE49-F238E27FC236}">
                <a16:creationId xmlns:a16="http://schemas.microsoft.com/office/drawing/2014/main" id="{EAAE9873-C6D6-2493-66BF-B2FDB4F294A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4426" y="6155634"/>
            <a:ext cx="3173274" cy="61890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BB9D2FAA-80C7-3B5E-DB74-2CFD44E58C1E}"/>
              </a:ext>
            </a:extLst>
          </p:cNvPr>
          <p:cNvSpPr/>
          <p:nvPr/>
        </p:nvSpPr>
        <p:spPr>
          <a:xfrm>
            <a:off x="0" y="0"/>
            <a:ext cx="12192000" cy="333632"/>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0278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58ACE-4DE2-CB9B-AEEC-67E68EC3DB6C}"/>
              </a:ext>
            </a:extLst>
          </p:cNvPr>
          <p:cNvSpPr>
            <a:spLocks noGrp="1"/>
          </p:cNvSpPr>
          <p:nvPr>
            <p:ph type="title"/>
          </p:nvPr>
        </p:nvSpPr>
        <p:spPr/>
        <p:txBody>
          <a:bodyPr/>
          <a:lstStyle/>
          <a:p>
            <a:r>
              <a:rPr lang="en-US" b="1" dirty="0"/>
              <a:t>Why does it matter?</a:t>
            </a:r>
          </a:p>
        </p:txBody>
      </p:sp>
      <p:sp>
        <p:nvSpPr>
          <p:cNvPr id="3" name="Content Placeholder 2">
            <a:extLst>
              <a:ext uri="{FF2B5EF4-FFF2-40B4-BE49-F238E27FC236}">
                <a16:creationId xmlns:a16="http://schemas.microsoft.com/office/drawing/2014/main" id="{D7AF6D04-C7E4-CC98-24F9-E999AA6D7D02}"/>
              </a:ext>
            </a:extLst>
          </p:cNvPr>
          <p:cNvSpPr>
            <a:spLocks noGrp="1"/>
          </p:cNvSpPr>
          <p:nvPr>
            <p:ph sz="half" idx="1"/>
          </p:nvPr>
        </p:nvSpPr>
        <p:spPr>
          <a:xfrm>
            <a:off x="838200" y="1825625"/>
            <a:ext cx="4648200" cy="4351338"/>
          </a:xfrm>
        </p:spPr>
        <p:txBody>
          <a:bodyPr>
            <a:normAutofit lnSpcReduction="10000"/>
          </a:bodyPr>
          <a:lstStyle/>
          <a:p>
            <a:r>
              <a:rPr lang="en-US" dirty="0"/>
              <a:t>Iron deficiency is the most common nutrient deficiency worldwide with IDA affecting 5-25% of Canadian children</a:t>
            </a:r>
          </a:p>
          <a:p>
            <a:r>
              <a:rPr lang="en-US" dirty="0"/>
              <a:t>No standard guidelines are in place for managing IDA in our ER, leading to variable management on a case-by-case basis depending on who is working that shift</a:t>
            </a:r>
          </a:p>
          <a:p>
            <a:endParaRPr lang="en-US" dirty="0"/>
          </a:p>
        </p:txBody>
      </p:sp>
      <p:graphicFrame>
        <p:nvGraphicFramePr>
          <p:cNvPr id="6" name="Content Placeholder 9">
            <a:extLst>
              <a:ext uri="{FF2B5EF4-FFF2-40B4-BE49-F238E27FC236}">
                <a16:creationId xmlns:a16="http://schemas.microsoft.com/office/drawing/2014/main" id="{15C3E9D0-BE66-E51C-0FBD-A833B0C710ED}"/>
              </a:ext>
            </a:extLst>
          </p:cNvPr>
          <p:cNvGraphicFramePr>
            <a:graphicFrameLocks/>
          </p:cNvGraphicFramePr>
          <p:nvPr>
            <p:extLst>
              <p:ext uri="{D42A27DB-BD31-4B8C-83A1-F6EECF244321}">
                <p14:modId xmlns:p14="http://schemas.microsoft.com/office/powerpoint/2010/main" val="6863454"/>
              </p:ext>
            </p:extLst>
          </p:nvPr>
        </p:nvGraphicFramePr>
        <p:xfrm>
          <a:off x="104002" y="1524484"/>
          <a:ext cx="6314303" cy="5041037"/>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descr="A red circle with white text&#10;&#10;Description automatically generated">
            <a:extLst>
              <a:ext uri="{FF2B5EF4-FFF2-40B4-BE49-F238E27FC236}">
                <a16:creationId xmlns:a16="http://schemas.microsoft.com/office/drawing/2014/main" id="{B62CB91F-431A-CF74-B452-42047A44772B}"/>
              </a:ext>
            </a:extLst>
          </p:cNvPr>
          <p:cNvPicPr>
            <a:picLocks noChangeAspect="1"/>
          </p:cNvPicPr>
          <p:nvPr/>
        </p:nvPicPr>
        <p:blipFill>
          <a:blip r:embed="rId4"/>
          <a:stretch>
            <a:fillRect/>
          </a:stretch>
        </p:blipFill>
        <p:spPr>
          <a:xfrm>
            <a:off x="8754035" y="4173994"/>
            <a:ext cx="2599765" cy="2464174"/>
          </a:xfrm>
          <a:prstGeom prst="rect">
            <a:avLst/>
          </a:prstGeom>
        </p:spPr>
      </p:pic>
      <p:graphicFrame>
        <p:nvGraphicFramePr>
          <p:cNvPr id="5" name="Content Placeholder 3">
            <a:extLst>
              <a:ext uri="{FF2B5EF4-FFF2-40B4-BE49-F238E27FC236}">
                <a16:creationId xmlns:a16="http://schemas.microsoft.com/office/drawing/2014/main" id="{C2CB17CF-F347-9343-0DDA-27C9BF6BD5DC}"/>
              </a:ext>
            </a:extLst>
          </p:cNvPr>
          <p:cNvGraphicFramePr>
            <a:graphicFrameLocks noGrp="1"/>
          </p:cNvGraphicFramePr>
          <p:nvPr>
            <p:ph sz="half" idx="2"/>
            <p:extLst>
              <p:ext uri="{D42A27DB-BD31-4B8C-83A1-F6EECF244321}">
                <p14:modId xmlns:p14="http://schemas.microsoft.com/office/powerpoint/2010/main" val="1067140747"/>
              </p:ext>
            </p:extLst>
          </p:nvPr>
        </p:nvGraphicFramePr>
        <p:xfrm>
          <a:off x="6111873" y="1451838"/>
          <a:ext cx="6074979" cy="5041037"/>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D7D72031-8577-C0A1-0815-A954B41541E0}"/>
              </a:ext>
            </a:extLst>
          </p:cNvPr>
          <p:cNvSpPr/>
          <p:nvPr/>
        </p:nvSpPr>
        <p:spPr>
          <a:xfrm>
            <a:off x="0" y="0"/>
            <a:ext cx="12192000" cy="333632"/>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5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A102A-C074-B39F-244C-BC0879AAA4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FD1AB5-8BF8-EB12-2C84-6AF2C6B0ED0F}"/>
              </a:ext>
            </a:extLst>
          </p:cNvPr>
          <p:cNvSpPr>
            <a:spLocks noGrp="1"/>
          </p:cNvSpPr>
          <p:nvPr>
            <p:ph type="title"/>
          </p:nvPr>
        </p:nvSpPr>
        <p:spPr/>
        <p:txBody>
          <a:bodyPr/>
          <a:lstStyle/>
          <a:p>
            <a:r>
              <a:rPr lang="en-US" b="1" dirty="0"/>
              <a:t>What will we do?</a:t>
            </a:r>
          </a:p>
        </p:txBody>
      </p:sp>
      <p:sp>
        <p:nvSpPr>
          <p:cNvPr id="4" name="Text Placeholder 3">
            <a:extLst>
              <a:ext uri="{FF2B5EF4-FFF2-40B4-BE49-F238E27FC236}">
                <a16:creationId xmlns:a16="http://schemas.microsoft.com/office/drawing/2014/main" id="{A30D5406-A465-6FC9-2CDD-6C241BCBDCA4}"/>
              </a:ext>
            </a:extLst>
          </p:cNvPr>
          <p:cNvSpPr>
            <a:spLocks noGrp="1"/>
          </p:cNvSpPr>
          <p:nvPr>
            <p:ph type="body" idx="1"/>
          </p:nvPr>
        </p:nvSpPr>
        <p:spPr>
          <a:xfrm>
            <a:off x="839788" y="1681163"/>
            <a:ext cx="10512424" cy="823912"/>
          </a:xfrm>
        </p:spPr>
        <p:txBody>
          <a:bodyPr>
            <a:normAutofit fontScale="92500" lnSpcReduction="20000"/>
          </a:bodyPr>
          <a:lstStyle/>
          <a:p>
            <a:r>
              <a:rPr lang="en-US" dirty="0"/>
              <a:t>Aim: To increase the </a:t>
            </a:r>
            <a:r>
              <a:rPr lang="en-US" sz="2400" dirty="0">
                <a:effectLst/>
              </a:rPr>
              <a:t>proportion of patients aged 1-18 seen in the ED with iron deficiency anemia who receive any form of iron replacement (oral or intravenous) from the current baseline rate of 33% to 50% by October 2025.</a:t>
            </a:r>
            <a:endParaRPr lang="en-US" dirty="0"/>
          </a:p>
        </p:txBody>
      </p:sp>
      <p:graphicFrame>
        <p:nvGraphicFramePr>
          <p:cNvPr id="16" name="Content Placeholder 9">
            <a:extLst>
              <a:ext uri="{FF2B5EF4-FFF2-40B4-BE49-F238E27FC236}">
                <a16:creationId xmlns:a16="http://schemas.microsoft.com/office/drawing/2014/main" id="{1DCEAE4F-9B3D-F916-6A15-4DFE4298F5A8}"/>
              </a:ext>
            </a:extLst>
          </p:cNvPr>
          <p:cNvGraphicFramePr>
            <a:graphicFrameLocks/>
          </p:cNvGraphicFramePr>
          <p:nvPr>
            <p:extLst>
              <p:ext uri="{D42A27DB-BD31-4B8C-83A1-F6EECF244321}">
                <p14:modId xmlns:p14="http://schemas.microsoft.com/office/powerpoint/2010/main" val="536495363"/>
              </p:ext>
            </p:extLst>
          </p:nvPr>
        </p:nvGraphicFramePr>
        <p:xfrm>
          <a:off x="0" y="2476702"/>
          <a:ext cx="7289800" cy="43812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1">
            <a:extLst>
              <a:ext uri="{FF2B5EF4-FFF2-40B4-BE49-F238E27FC236}">
                <a16:creationId xmlns:a16="http://schemas.microsoft.com/office/drawing/2014/main" id="{F6802DBB-B846-1FBF-82D2-885080D77255}"/>
              </a:ext>
            </a:extLst>
          </p:cNvPr>
          <p:cNvGraphicFramePr>
            <a:graphicFrameLocks noGrp="1"/>
          </p:cNvGraphicFramePr>
          <p:nvPr>
            <p:ph sz="half" idx="2"/>
            <p:extLst>
              <p:ext uri="{D42A27DB-BD31-4B8C-83A1-F6EECF244321}">
                <p14:modId xmlns:p14="http://schemas.microsoft.com/office/powerpoint/2010/main" val="2073774454"/>
              </p:ext>
            </p:extLst>
          </p:nvPr>
        </p:nvGraphicFramePr>
        <p:xfrm>
          <a:off x="7432994" y="2505075"/>
          <a:ext cx="4568506" cy="40246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Rectangle 2">
            <a:extLst>
              <a:ext uri="{FF2B5EF4-FFF2-40B4-BE49-F238E27FC236}">
                <a16:creationId xmlns:a16="http://schemas.microsoft.com/office/drawing/2014/main" id="{70149F76-4263-F902-1927-BC771E239E0B}"/>
              </a:ext>
            </a:extLst>
          </p:cNvPr>
          <p:cNvSpPr/>
          <p:nvPr/>
        </p:nvSpPr>
        <p:spPr>
          <a:xfrm>
            <a:off x="0" y="0"/>
            <a:ext cx="12192000" cy="333632"/>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93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graphicEl>
                                              <a:dgm id="{E0C7FA4B-6661-4D96-AF40-CD36EE7D8DD5}"/>
                                            </p:graphicEl>
                                          </p:spTgt>
                                        </p:tgtEl>
                                        <p:attrNameLst>
                                          <p:attrName>style.visibility</p:attrName>
                                        </p:attrNameLst>
                                      </p:cBhvr>
                                      <p:to>
                                        <p:strVal val="visible"/>
                                      </p:to>
                                    </p:set>
                                    <p:animEffect transition="in" filter="fade">
                                      <p:cBhvr>
                                        <p:cTn id="12" dur="500"/>
                                        <p:tgtEl>
                                          <p:spTgt spid="17">
                                            <p:graphicEl>
                                              <a:dgm id="{E0C7FA4B-6661-4D96-AF40-CD36EE7D8DD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graphicEl>
                                              <a:dgm id="{AAC082C5-F127-4FC7-84FE-557403D0E151}"/>
                                            </p:graphicEl>
                                          </p:spTgt>
                                        </p:tgtEl>
                                        <p:attrNameLst>
                                          <p:attrName>style.visibility</p:attrName>
                                        </p:attrNameLst>
                                      </p:cBhvr>
                                      <p:to>
                                        <p:strVal val="visible"/>
                                      </p:to>
                                    </p:set>
                                    <p:animEffect transition="in" filter="fade">
                                      <p:cBhvr>
                                        <p:cTn id="17" dur="500"/>
                                        <p:tgtEl>
                                          <p:spTgt spid="17">
                                            <p:graphicEl>
                                              <a:dgm id="{AAC082C5-F127-4FC7-84FE-557403D0E151}"/>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graphicEl>
                                              <a:dgm id="{A1D774F8-2BB2-4582-B6A4-575AB3813FD9}"/>
                                            </p:graphicEl>
                                          </p:spTgt>
                                        </p:tgtEl>
                                        <p:attrNameLst>
                                          <p:attrName>style.visibility</p:attrName>
                                        </p:attrNameLst>
                                      </p:cBhvr>
                                      <p:to>
                                        <p:strVal val="visible"/>
                                      </p:to>
                                    </p:set>
                                    <p:animEffect transition="in" filter="fade">
                                      <p:cBhvr>
                                        <p:cTn id="22" dur="500"/>
                                        <p:tgtEl>
                                          <p:spTgt spid="17">
                                            <p:graphicEl>
                                              <a:dgm id="{A1D774F8-2BB2-4582-B6A4-575AB3813FD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AsOne/>
      </p:bldGraphic>
      <p:bldGraphic spid="17" grpId="0" uiExpand="1">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299AD4A-EAB3-BB41-7235-93C3A18E06A1}"/>
              </a:ext>
            </a:extLst>
          </p:cNvPr>
          <p:cNvSpPr>
            <a:spLocks noGrp="1"/>
          </p:cNvSpPr>
          <p:nvPr>
            <p:ph type="title"/>
          </p:nvPr>
        </p:nvSpPr>
        <p:spPr/>
        <p:txBody>
          <a:bodyPr/>
          <a:lstStyle/>
          <a:p>
            <a:r>
              <a:rPr lang="en-US" b="1" dirty="0"/>
              <a:t>How will we do it?</a:t>
            </a:r>
          </a:p>
        </p:txBody>
      </p:sp>
      <p:graphicFrame>
        <p:nvGraphicFramePr>
          <p:cNvPr id="8" name="Content Placeholder 7">
            <a:extLst>
              <a:ext uri="{FF2B5EF4-FFF2-40B4-BE49-F238E27FC236}">
                <a16:creationId xmlns:a16="http://schemas.microsoft.com/office/drawing/2014/main" id="{96C1F2A3-620A-5F49-5FB8-D2307E9C09B0}"/>
              </a:ext>
            </a:extLst>
          </p:cNvPr>
          <p:cNvGraphicFramePr>
            <a:graphicFrameLocks noGrp="1"/>
          </p:cNvGraphicFramePr>
          <p:nvPr>
            <p:ph sz="half" idx="4294967295"/>
            <p:extLst>
              <p:ext uri="{D42A27DB-BD31-4B8C-83A1-F6EECF244321}">
                <p14:modId xmlns:p14="http://schemas.microsoft.com/office/powerpoint/2010/main" val="197004083"/>
              </p:ext>
            </p:extLst>
          </p:nvPr>
        </p:nvGraphicFramePr>
        <p:xfrm>
          <a:off x="1017588" y="1474283"/>
          <a:ext cx="10234612" cy="5220763"/>
        </p:xfrm>
        <a:graphic>
          <a:graphicData uri="http://schemas.openxmlformats.org/drawingml/2006/table">
            <a:tbl>
              <a:tblPr firstRow="1" bandRow="1">
                <a:tableStyleId>{5C22544A-7EE6-4342-B048-85BDC9FD1C3A}</a:tableStyleId>
              </a:tblPr>
              <a:tblGrid>
                <a:gridCol w="3874328">
                  <a:extLst>
                    <a:ext uri="{9D8B030D-6E8A-4147-A177-3AD203B41FA5}">
                      <a16:colId xmlns:a16="http://schemas.microsoft.com/office/drawing/2014/main" val="2476763101"/>
                    </a:ext>
                  </a:extLst>
                </a:gridCol>
                <a:gridCol w="6360284">
                  <a:extLst>
                    <a:ext uri="{9D8B030D-6E8A-4147-A177-3AD203B41FA5}">
                      <a16:colId xmlns:a16="http://schemas.microsoft.com/office/drawing/2014/main" val="1825696784"/>
                    </a:ext>
                  </a:extLst>
                </a:gridCol>
              </a:tblGrid>
              <a:tr h="407944">
                <a:tc>
                  <a:txBody>
                    <a:bodyPr/>
                    <a:lstStyle/>
                    <a:p>
                      <a:r>
                        <a:rPr lang="en-US" sz="1800"/>
                        <a:t>Intervention</a:t>
                      </a:r>
                    </a:p>
                  </a:txBody>
                  <a:tcPr/>
                </a:tc>
                <a:tc>
                  <a:txBody>
                    <a:bodyPr/>
                    <a:lstStyle/>
                    <a:p>
                      <a:r>
                        <a:rPr lang="en-US" sz="1800" dirty="0"/>
                        <a:t>Process Measure</a:t>
                      </a:r>
                    </a:p>
                  </a:txBody>
                  <a:tcPr/>
                </a:tc>
                <a:extLst>
                  <a:ext uri="{0D108BD9-81ED-4DB2-BD59-A6C34878D82A}">
                    <a16:rowId xmlns:a16="http://schemas.microsoft.com/office/drawing/2014/main" val="3674893487"/>
                  </a:ext>
                </a:extLst>
              </a:tr>
              <a:tr h="1146573">
                <a:tc>
                  <a:txBody>
                    <a:bodyPr/>
                    <a:lstStyle/>
                    <a:p>
                      <a:pPr marL="217170" indent="0"/>
                      <a:r>
                        <a:rPr lang="en-US" sz="1800" b="1" dirty="0"/>
                        <a:t>Standardized order set</a:t>
                      </a:r>
                    </a:p>
                    <a:p>
                      <a:pPr marL="784225" indent="-571500">
                        <a:buFontTx/>
                        <a:buChar char="-"/>
                      </a:pPr>
                      <a:r>
                        <a:rPr lang="en-US" sz="1800" dirty="0"/>
                        <a:t>Distinct for each age group</a:t>
                      </a:r>
                    </a:p>
                    <a:p>
                      <a:pPr marL="784225" indent="-571500">
                        <a:buFontTx/>
                        <a:buChar char="-"/>
                      </a:pPr>
                      <a:r>
                        <a:rPr lang="en-US" sz="1800" dirty="0"/>
                        <a:t>With Clinical Decision Support</a:t>
                      </a:r>
                    </a:p>
                  </a:txBody>
                  <a:tcPr/>
                </a:tc>
                <a:tc>
                  <a:txBody>
                    <a:bodyPr/>
                    <a:lstStyle/>
                    <a:p>
                      <a:pPr marL="285750" indent="-285750">
                        <a:buFont typeface="Arial" panose="020B0604020202020204" pitchFamily="34" charset="0"/>
                        <a:buChar char="•"/>
                      </a:pPr>
                      <a:r>
                        <a:rPr lang="en-US" sz="1800" dirty="0"/>
                        <a:t>% encounters order set used</a:t>
                      </a:r>
                    </a:p>
                    <a:p>
                      <a:pPr marL="285750" indent="-285750">
                        <a:buFont typeface="Arial" panose="020B0604020202020204" pitchFamily="34" charset="0"/>
                        <a:buChar char="•"/>
                      </a:pPr>
                      <a:r>
                        <a:rPr lang="en-US" sz="1800" dirty="0"/>
                        <a:t>% guideline-concordant orders</a:t>
                      </a:r>
                    </a:p>
                  </a:txBody>
                  <a:tcPr/>
                </a:tc>
                <a:extLst>
                  <a:ext uri="{0D108BD9-81ED-4DB2-BD59-A6C34878D82A}">
                    <a16:rowId xmlns:a16="http://schemas.microsoft.com/office/drawing/2014/main" val="368799934"/>
                  </a:ext>
                </a:extLst>
              </a:tr>
              <a:tr h="1675761">
                <a:tc>
                  <a:txBody>
                    <a:bodyPr/>
                    <a:lstStyle/>
                    <a:p>
                      <a:pPr marL="174625" indent="0"/>
                      <a:r>
                        <a:rPr lang="en-US" sz="1800" b="1" dirty="0"/>
                        <a:t>Clinical Team Education</a:t>
                      </a:r>
                    </a:p>
                    <a:p>
                      <a:pPr marL="784225" indent="-571500">
                        <a:buFontTx/>
                        <a:buChar char="-"/>
                      </a:pPr>
                      <a:r>
                        <a:rPr lang="en-US" sz="1800" dirty="0"/>
                        <a:t>Promote awareness of guidelines </a:t>
                      </a:r>
                    </a:p>
                    <a:p>
                      <a:pPr marL="784225" indent="-571500">
                        <a:buFontTx/>
                        <a:buChar char="-"/>
                      </a:pPr>
                      <a:r>
                        <a:rPr lang="en-US" sz="1800" dirty="0"/>
                        <a:t>Increase comfort in prescribing and monitoring iron</a:t>
                      </a:r>
                    </a:p>
                  </a:txBody>
                  <a:tcPr/>
                </a:tc>
                <a:tc>
                  <a:txBody>
                    <a:bodyPr/>
                    <a:lstStyle/>
                    <a:p>
                      <a:pPr marL="285750" indent="-285750">
                        <a:buFont typeface="Arial" panose="020B0604020202020204" pitchFamily="34" charset="0"/>
                        <a:buChar char="•"/>
                      </a:pPr>
                      <a:r>
                        <a:rPr lang="en-US" sz="1800" dirty="0"/>
                        <a:t>Change in prescriber knowledge after education session (pre- and post- survey)</a:t>
                      </a:r>
                    </a:p>
                  </a:txBody>
                  <a:tcPr/>
                </a:tc>
                <a:extLst>
                  <a:ext uri="{0D108BD9-81ED-4DB2-BD59-A6C34878D82A}">
                    <a16:rowId xmlns:a16="http://schemas.microsoft.com/office/drawing/2014/main" val="38800615"/>
                  </a:ext>
                </a:extLst>
              </a:tr>
              <a:tr h="1886739">
                <a:tc>
                  <a:txBody>
                    <a:bodyPr/>
                    <a:lstStyle/>
                    <a:p>
                      <a:pPr marL="174625" indent="0"/>
                      <a:r>
                        <a:rPr lang="en-US" sz="1800" b="1" dirty="0"/>
                        <a:t>Patient and Family Education</a:t>
                      </a:r>
                    </a:p>
                    <a:p>
                      <a:pPr marL="784225" indent="-571500">
                        <a:buFontTx/>
                        <a:buChar char="-"/>
                      </a:pPr>
                      <a:r>
                        <a:rPr lang="en-US" sz="1800" dirty="0"/>
                        <a:t>Standardized discharge materials</a:t>
                      </a:r>
                    </a:p>
                    <a:p>
                      <a:pPr marL="784225" indent="-571500">
                        <a:buFontTx/>
                        <a:buChar char="-"/>
                      </a:pPr>
                      <a:r>
                        <a:rPr lang="en-US" sz="1800" dirty="0"/>
                        <a:t>Translations into top 3 languages</a:t>
                      </a:r>
                    </a:p>
                  </a:txBody>
                  <a:tcPr/>
                </a:tc>
                <a:tc>
                  <a:txBody>
                    <a:bodyPr/>
                    <a:lstStyle/>
                    <a:p>
                      <a:pPr marL="292100" indent="-292100">
                        <a:buFont typeface="Arial"/>
                        <a:buChar char="•"/>
                      </a:pPr>
                      <a:r>
                        <a:rPr lang="en-US" sz="1800" dirty="0"/>
                        <a:t>% encounters where instructions are provided at discharge</a:t>
                      </a:r>
                      <a:endParaRPr lang="en-US" sz="1000" dirty="0"/>
                    </a:p>
                    <a:p>
                      <a:pPr marL="292100" lvl="0" indent="-292100">
                        <a:buFont typeface="Arial"/>
                        <a:buChar char="•"/>
                      </a:pPr>
                      <a:r>
                        <a:rPr lang="en-US" sz="1800" dirty="0"/>
                        <a:t>% patients prescribed PO iron demonstrating 4/5 understanding of instructions (questionnaire at first Haematology follow up)</a:t>
                      </a:r>
                      <a:endParaRPr lang="en-US" sz="1000" dirty="0"/>
                    </a:p>
                    <a:p>
                      <a:pPr marL="292100" lvl="0" indent="-292100">
                        <a:buFont typeface="Arial"/>
                        <a:buChar char="•"/>
                      </a:pPr>
                      <a:r>
                        <a:rPr lang="en-US" sz="1800" dirty="0"/>
                        <a:t>% patients prescribed PO iron with &gt;90% compliance (questionnaire at first Haematology follow up)</a:t>
                      </a:r>
                      <a:endParaRPr lang="en-US" sz="1000" dirty="0"/>
                    </a:p>
                  </a:txBody>
                  <a:tcPr/>
                </a:tc>
                <a:extLst>
                  <a:ext uri="{0D108BD9-81ED-4DB2-BD59-A6C34878D82A}">
                    <a16:rowId xmlns:a16="http://schemas.microsoft.com/office/drawing/2014/main" val="1294168412"/>
                  </a:ext>
                </a:extLst>
              </a:tr>
            </a:tbl>
          </a:graphicData>
        </a:graphic>
      </p:graphicFrame>
      <p:sp>
        <p:nvSpPr>
          <p:cNvPr id="2" name="Rectangle 1">
            <a:extLst>
              <a:ext uri="{FF2B5EF4-FFF2-40B4-BE49-F238E27FC236}">
                <a16:creationId xmlns:a16="http://schemas.microsoft.com/office/drawing/2014/main" id="{20BD9EE8-87A5-C25C-4A4F-DE3271A1A5F1}"/>
              </a:ext>
            </a:extLst>
          </p:cNvPr>
          <p:cNvSpPr/>
          <p:nvPr/>
        </p:nvSpPr>
        <p:spPr>
          <a:xfrm>
            <a:off x="0" y="0"/>
            <a:ext cx="12192000" cy="333632"/>
          </a:xfrm>
          <a:prstGeom prst="rect">
            <a:avLst/>
          </a:prstGeom>
          <a:solidFill>
            <a:srgbClr val="15608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3387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3163665E31D24384E8D123A5CF23B0" ma:contentTypeVersion="15" ma:contentTypeDescription="Create a new document." ma:contentTypeScope="" ma:versionID="debdbe44259de1442b253a7f88496c0e">
  <xsd:schema xmlns:xsd="http://www.w3.org/2001/XMLSchema" xmlns:xs="http://www.w3.org/2001/XMLSchema" xmlns:p="http://schemas.microsoft.com/office/2006/metadata/properties" xmlns:ns2="ff9761b2-0a2b-45fe-86e5-58e782796953" xmlns:ns3="c1be0b83-5b62-41e8-a5ce-1e7698e5c54f" targetNamespace="http://schemas.microsoft.com/office/2006/metadata/properties" ma:root="true" ma:fieldsID="35ecdd303554902d53d54da16e9ad453" ns2:_="" ns3:_="">
    <xsd:import namespace="ff9761b2-0a2b-45fe-86e5-58e782796953"/>
    <xsd:import namespace="c1be0b83-5b62-41e8-a5ce-1e7698e5c54f"/>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element ref="ns3:lcf76f155ced4ddcb4097134ff3c332f" minOccurs="0"/>
                <xsd:element ref="ns2:TaxCatchAll" minOccurs="0"/>
                <xsd:element ref="ns3:MediaServiceOCR"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f9761b2-0a2b-45fe-86e5-58e78279695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e5669ba-9c77-4c01-a7ab-470175900ded}" ma:internalName="TaxCatchAll" ma:showField="CatchAllData" ma:web="ff9761b2-0a2b-45fe-86e5-58e78279695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1be0b83-5b62-41e8-a5ce-1e7698e5c54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e164b29-4069-4387-b6aa-f01f2a1f4743"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1be0b83-5b62-41e8-a5ce-1e7698e5c54f">
      <Terms xmlns="http://schemas.microsoft.com/office/infopath/2007/PartnerControls"/>
    </lcf76f155ced4ddcb4097134ff3c332f>
    <TaxCatchAll xmlns="ff9761b2-0a2b-45fe-86e5-58e782796953" xsi:nil="true"/>
  </documentManagement>
</p:properties>
</file>

<file path=customXml/itemProps1.xml><?xml version="1.0" encoding="utf-8"?>
<ds:datastoreItem xmlns:ds="http://schemas.openxmlformats.org/officeDocument/2006/customXml" ds:itemID="{441EE362-6A38-4E04-8DDC-F7A9841549B2}"/>
</file>

<file path=customXml/itemProps2.xml><?xml version="1.0" encoding="utf-8"?>
<ds:datastoreItem xmlns:ds="http://schemas.openxmlformats.org/officeDocument/2006/customXml" ds:itemID="{19697D2C-41C0-4F68-BD78-0BCC6DDC8336}"/>
</file>

<file path=customXml/itemProps3.xml><?xml version="1.0" encoding="utf-8"?>
<ds:datastoreItem xmlns:ds="http://schemas.openxmlformats.org/officeDocument/2006/customXml" ds:itemID="{76A13128-C9F0-4D4B-8EB7-DE1A985009ED}"/>
</file>

<file path=docProps/app.xml><?xml version="1.0" encoding="utf-8"?>
<Properties xmlns="http://schemas.openxmlformats.org/officeDocument/2006/extended-properties" xmlns:vt="http://schemas.openxmlformats.org/officeDocument/2006/docPropsVTypes">
  <TotalTime>383</TotalTime>
  <Words>961</Words>
  <Application>Microsoft Office PowerPoint</Application>
  <PresentationFormat>Widescreen</PresentationFormat>
  <Paragraphs>62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Aptos Display</vt:lpstr>
      <vt:lpstr>Arial</vt:lpstr>
      <vt:lpstr>Office Theme</vt:lpstr>
      <vt:lpstr>Optimizing the Management of Iron Deficiency Anemia in the Emergency Room</vt:lpstr>
      <vt:lpstr>Why does it matter?</vt:lpstr>
      <vt:lpstr>What will we do?</vt:lpstr>
      <vt:lpstr>How will we do it?</vt:lpstr>
    </vt:vector>
  </TitlesOfParts>
  <Company>SickKids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Renee Potashner</dc:creator>
  <cp:lastModifiedBy>Renee Potashner</cp:lastModifiedBy>
  <cp:revision>1</cp:revision>
  <dcterms:created xsi:type="dcterms:W3CDTF">2025-05-30T16:54:45Z</dcterms:created>
  <dcterms:modified xsi:type="dcterms:W3CDTF">2025-06-02T21:36:02Z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0x010100283163665E31D24384E8D123A5CF23B0</vt:lpwstr>
  </property>
</Properties>
</file>