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0" r:id="rId4"/>
    <p:sldId id="315" r:id="rId5"/>
    <p:sldId id="341" r:id="rId6"/>
    <p:sldId id="342" r:id="rId7"/>
    <p:sldId id="343" r:id="rId8"/>
    <p:sldId id="317" r:id="rId9"/>
    <p:sldId id="318" r:id="rId10"/>
    <p:sldId id="319" r:id="rId11"/>
    <p:sldId id="344" r:id="rId12"/>
    <p:sldId id="320" r:id="rId13"/>
    <p:sldId id="321" r:id="rId14"/>
    <p:sldId id="322" r:id="rId15"/>
    <p:sldId id="324" r:id="rId16"/>
    <p:sldId id="323" r:id="rId17"/>
    <p:sldId id="327" r:id="rId18"/>
    <p:sldId id="325" r:id="rId19"/>
    <p:sldId id="345" r:id="rId20"/>
    <p:sldId id="326" r:id="rId21"/>
    <p:sldId id="328" r:id="rId22"/>
    <p:sldId id="329" r:id="rId23"/>
    <p:sldId id="330" r:id="rId24"/>
    <p:sldId id="331" r:id="rId25"/>
    <p:sldId id="332" r:id="rId26"/>
    <p:sldId id="346" r:id="rId27"/>
    <p:sldId id="333" r:id="rId28"/>
    <p:sldId id="334" r:id="rId29"/>
    <p:sldId id="347" r:id="rId30"/>
    <p:sldId id="335" r:id="rId31"/>
    <p:sldId id="336" r:id="rId32"/>
    <p:sldId id="337" r:id="rId33"/>
    <p:sldId id="338" r:id="rId34"/>
    <p:sldId id="339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CEF090-E890-ABE3-E9CA-60F269DC09B5}" name="Arleigh McCurdy" initials="AM" userId="c31711243cb9c6e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491CE-EE52-E14A-D805-F9AE5AE273C0}" v="4" dt="2025-05-30T00:44:52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78"/>
    <p:restoredTop sz="86486" autoAdjust="0"/>
  </p:normalViewPr>
  <p:slideViewPr>
    <p:cSldViewPr>
      <p:cViewPr>
        <p:scale>
          <a:sx n="100" d="100"/>
          <a:sy n="100" d="100"/>
        </p:scale>
        <p:origin x="-19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491D-D282-4F71-8F82-75D636782F83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92BC-0100-4CE1-A717-6DA43972B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16. </a:t>
            </a:r>
            <a:r>
              <a:rPr lang="en-US" dirty="0" err="1" smtClean="0"/>
              <a:t>Shaik</a:t>
            </a:r>
            <a:r>
              <a:rPr lang="en-US" dirty="0" smtClean="0"/>
              <a:t> M, Al-</a:t>
            </a:r>
            <a:r>
              <a:rPr lang="en-US" dirty="0" err="1" smtClean="0"/>
              <a:t>Janadi</a:t>
            </a:r>
            <a:r>
              <a:rPr lang="en-US" dirty="0" smtClean="0"/>
              <a:t> A. Long Term Survival of Monoclonal </a:t>
            </a:r>
            <a:r>
              <a:rPr lang="en-US" dirty="0" err="1" smtClean="0"/>
              <a:t>Gammopathy</a:t>
            </a:r>
            <a:r>
              <a:rPr lang="en-US" dirty="0" smtClean="0"/>
              <a:t> of Renal Significance (MGRS): An Analysis of </a:t>
            </a:r>
            <a:r>
              <a:rPr lang="en-US" dirty="0" err="1" smtClean="0"/>
              <a:t>Nhanes</a:t>
            </a:r>
            <a:r>
              <a:rPr lang="en-US" dirty="0" smtClean="0"/>
              <a:t> III. Blood 2014;124(21):4849. </a:t>
            </a:r>
          </a:p>
          <a:p>
            <a:endParaRPr lang="en-US" dirty="0" smtClean="0"/>
          </a:p>
          <a:p>
            <a:r>
              <a:rPr lang="en-US" dirty="0" smtClean="0"/>
              <a:t>17. Steiner N, </a:t>
            </a:r>
            <a:r>
              <a:rPr lang="en-US" dirty="0" err="1" smtClean="0"/>
              <a:t>Gobel</a:t>
            </a:r>
            <a:r>
              <a:rPr lang="en-US" dirty="0" smtClean="0"/>
              <a:t> G, </a:t>
            </a:r>
            <a:r>
              <a:rPr lang="en-US" dirty="0" err="1" smtClean="0"/>
              <a:t>Suchecki</a:t>
            </a:r>
            <a:r>
              <a:rPr lang="en-US" dirty="0" smtClean="0"/>
              <a:t> P, </a:t>
            </a:r>
            <a:r>
              <a:rPr lang="en-US" dirty="0" err="1" smtClean="0"/>
              <a:t>Prokop</a:t>
            </a:r>
            <a:r>
              <a:rPr lang="en-US" dirty="0" smtClean="0"/>
              <a:t> W, </a:t>
            </a:r>
            <a:r>
              <a:rPr lang="en-US" dirty="0" err="1" smtClean="0"/>
              <a:t>Neuwirt</a:t>
            </a:r>
            <a:r>
              <a:rPr lang="en-US" dirty="0" smtClean="0"/>
              <a:t> H, </a:t>
            </a:r>
            <a:r>
              <a:rPr lang="en-US" dirty="0" err="1" smtClean="0"/>
              <a:t>Gunsilius</a:t>
            </a:r>
            <a:r>
              <a:rPr lang="en-US" dirty="0" smtClean="0"/>
              <a:t> E. Monoclonal </a:t>
            </a:r>
            <a:r>
              <a:rPr lang="en-US" dirty="0" err="1" smtClean="0"/>
              <a:t>gammopathy</a:t>
            </a:r>
            <a:r>
              <a:rPr lang="en-US" dirty="0" smtClean="0"/>
              <a:t> of renal significance (MGRS) increases the risk for progression to multiple myeloma: an observational study of 2935 MGUS patients. </a:t>
            </a:r>
            <a:r>
              <a:rPr lang="en-US" dirty="0" err="1" smtClean="0"/>
              <a:t>Oncotarget</a:t>
            </a:r>
            <a:r>
              <a:rPr lang="en-US" dirty="0" smtClean="0"/>
              <a:t> 2017 Dec 18;9(2):2344-2356.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5C5012-09D1-6154-FC43-BA11ED1B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ABF875-5A2A-1E3A-3C80-8EB043BBB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5641BA2-B72F-40B9-EF01-B9A949B0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392CA-2E47-EC33-2D97-7133D5DE3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39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iStopMM</a:t>
            </a:r>
            <a:r>
              <a:rPr lang="en-US" dirty="0" smtClean="0"/>
              <a:t> and PROMISE trials</a:t>
            </a:r>
            <a:r>
              <a:rPr lang="en-US" baseline="0" dirty="0" smtClean="0"/>
              <a:t> are testing utility of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difference between MGUS and MGCS is the presence of disease or organ damage associated with the M-protein or to the clone itself, with therapeutic implications in the last one. Therefore, individuals with MGUS are asymptomatic, without organ damage attributable to the clone or the M-protein, and without the need for treatment, whereas patients with MGCS are symptomatic, organ damage associated with the clone itself or the M-protein can be confirmed, and treatment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92BC-0100-4CE1-A717-6DA43972BC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5E3F-511A-4DCE-B851-95785FDF62D1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CF75-F03B-48A9-9E4C-E9C80A2A9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cipkar@toh.ca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Monoclonal Gammopathies of Clinical Significance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5105424"/>
            <a:ext cx="8286808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Christopher Cipkar, MD, FRCPC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Hematologist, Plasma Cell Disorders Program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 Ottawa Hospital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E-mail: ccipkar@toh.ca</a:t>
            </a:r>
          </a:p>
        </p:txBody>
      </p:sp>
      <p:grpSp>
        <p:nvGrpSpPr>
          <p:cNvPr id="39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38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TextBox 51"/>
          <p:cNvSpPr txBox="1"/>
          <p:nvPr/>
        </p:nvSpPr>
        <p:spPr>
          <a:xfrm>
            <a:off x="2500298" y="41433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June 7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1435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Clinical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35"/>
            <a:ext cx="3954894" cy="44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84781"/>
            <a:ext cx="3643339" cy="98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2857488" y="635795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Dispenzieri</a:t>
            </a:r>
            <a:r>
              <a:rPr lang="en-US" i="1" dirty="0" smtClean="0"/>
              <a:t> ASH Education Program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14480" y="2994724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b="1" u="sng" dirty="0" smtClean="0">
                <a:solidFill>
                  <a:srgbClr val="C00000"/>
                </a:solidFill>
              </a:rPr>
              <a:t>RENAL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28662" y="3155390"/>
            <a:ext cx="728667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Shaik</a:t>
            </a:r>
            <a:r>
              <a:rPr lang="en-US" dirty="0" smtClean="0"/>
              <a:t> et al. reported a prevalence of MGRS of 6% in individuals diagnosed with MGUS in the United States (Blood 2014)</a:t>
            </a:r>
          </a:p>
          <a:p>
            <a:endParaRPr lang="en-CA" dirty="0" smtClean="0"/>
          </a:p>
          <a:p>
            <a:r>
              <a:rPr lang="en-US" dirty="0" smtClean="0"/>
              <a:t>Steiner et al. reported a prevalence of 1.5% of MGRS in 2935 patients diagnosed with MGUS (</a:t>
            </a:r>
            <a:r>
              <a:rPr lang="en-US" dirty="0" err="1" smtClean="0"/>
              <a:t>Oncotarget</a:t>
            </a:r>
            <a:r>
              <a:rPr lang="en-US" dirty="0" smtClean="0"/>
              <a:t> 2017)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57224" y="24288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Prevalence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6854836" cy="43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5357850" y="6357958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Klomjit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J Am Soc </a:t>
            </a:r>
            <a:r>
              <a:rPr lang="en-US" dirty="0" err="1" smtClean="0"/>
              <a:t>Nephrol</a:t>
            </a:r>
            <a:r>
              <a:rPr lang="en-US" dirty="0" smtClean="0"/>
              <a:t>. 2020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404000" y="3528000"/>
            <a:ext cx="1739240" cy="72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graphic file with name ASN.2020010054abs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00240"/>
            <a:ext cx="6429420" cy="4530732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3714744" y="3714752"/>
            <a:ext cx="4214842" cy="64294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14348" y="2247024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Diagnosis</a:t>
            </a:r>
            <a:endParaRPr lang="en-CA" sz="2400" dirty="0" smtClean="0"/>
          </a:p>
          <a:p>
            <a:pPr>
              <a:buFont typeface="Wingdings" pitchFamily="2" charset="2"/>
              <a:buChar char="Ø"/>
            </a:pPr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Have a high degree of awareness in patients with monoclonal </a:t>
            </a:r>
            <a:r>
              <a:rPr lang="en-CA" sz="2000" dirty="0" err="1" smtClean="0"/>
              <a:t>gammopathy</a:t>
            </a:r>
            <a:r>
              <a:rPr lang="en-CA" sz="2000" dirty="0" smtClean="0"/>
              <a:t> (especially if &gt; 1.5 g/day proteinuria, </a:t>
            </a:r>
            <a:r>
              <a:rPr lang="en-CA" sz="2000" dirty="0" err="1" smtClean="0"/>
              <a:t>abn</a:t>
            </a:r>
            <a:r>
              <a:rPr lang="en-CA" sz="2000" dirty="0" smtClean="0"/>
              <a:t> FLC, or </a:t>
            </a:r>
            <a:r>
              <a:rPr lang="en-CA" sz="2000" dirty="0" err="1" smtClean="0"/>
              <a:t>hematuria</a:t>
            </a:r>
            <a:r>
              <a:rPr lang="en-CA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Nephrology specialty involvement</a:t>
            </a:r>
          </a:p>
          <a:p>
            <a:pPr>
              <a:buFont typeface="Wingdings" pitchFamily="2" charset="2"/>
              <a:buChar char="Ø"/>
            </a:pPr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</a:t>
            </a:r>
            <a:r>
              <a:rPr lang="en-CA" sz="2000" u="sng" dirty="0" smtClean="0"/>
              <a:t>Need a renal biopsy </a:t>
            </a:r>
            <a:r>
              <a:rPr lang="en-CA" sz="2000" dirty="0" smtClean="0"/>
              <a:t>to diagnose MGRS </a:t>
            </a:r>
          </a:p>
          <a:p>
            <a:pPr>
              <a:buFont typeface="Wingdings" pitchFamily="2" charset="2"/>
              <a:buChar char="Ø"/>
            </a:pPr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Identify the underlying B-cell, plasma cell or lymphoplasmacytic clone (Not always possible!): BM biopsy, peripheral flow </a:t>
            </a:r>
            <a:r>
              <a:rPr lang="en-CA" sz="2000" dirty="0" err="1" smtClean="0"/>
              <a:t>cytometry</a:t>
            </a:r>
            <a:r>
              <a:rPr lang="en-CA" sz="2000" dirty="0" smtClean="0"/>
              <a:t>, pan-CT scans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85786" y="2143116"/>
            <a:ext cx="77867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Clinical Importance</a:t>
            </a:r>
          </a:p>
          <a:p>
            <a:endParaRPr lang="en-CA" sz="2400" b="1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</a:t>
            </a:r>
            <a:r>
              <a:rPr lang="en-US" sz="2000" dirty="0" smtClean="0"/>
              <a:t>Renal function declines in MGRS patients with a potential to progress to ESRD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</a:t>
            </a:r>
            <a:r>
              <a:rPr lang="en-US" sz="2000" dirty="0" smtClean="0"/>
              <a:t>Clone-directed therapy using novel chemotherapeutic combinations results in improved renal survival</a:t>
            </a:r>
          </a:p>
          <a:p>
            <a:pPr>
              <a:buFont typeface="Wingdings" pitchFamily="2" charset="2"/>
              <a:buChar char="Ø"/>
            </a:pPr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sz="2000" dirty="0" smtClean="0"/>
              <a:t> </a:t>
            </a:r>
            <a:r>
              <a:rPr lang="en-US" sz="2000" dirty="0" smtClean="0"/>
              <a:t>Recurrence after renal transplantation has been documented in MGRS patients in whom incomplete hematological remission was achieved before renal transplant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6072230" cy="45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1071538" y="2500306"/>
            <a:ext cx="3340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Need input from </a:t>
            </a:r>
            <a:r>
              <a:rPr lang="en-CA" sz="2000" dirty="0" err="1" smtClean="0"/>
              <a:t>nephrologist</a:t>
            </a:r>
            <a:r>
              <a:rPr lang="en-CA" sz="2000" dirty="0" smtClean="0"/>
              <a:t> </a:t>
            </a:r>
          </a:p>
          <a:p>
            <a:r>
              <a:rPr lang="en-CA" sz="2000" dirty="0" smtClean="0"/>
              <a:t>and renal pathologist!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6357950" y="1928802"/>
            <a:ext cx="1143008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48000" y="4770000"/>
            <a:ext cx="114300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Renal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14348" y="1928802"/>
            <a:ext cx="77867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Management</a:t>
            </a:r>
          </a:p>
          <a:p>
            <a:endParaRPr lang="en-CA" sz="2000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 Except for AL amyloidosis, there are </a:t>
            </a:r>
            <a:r>
              <a:rPr lang="en-US" dirty="0" smtClean="0"/>
              <a:t>currently no evidence-based recommendations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Goals: preserve or improve organ function by targeting the B-cell or plasma cell clone that is responsible for production of M-protein and organ damage (“clone-directed therapy”)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PC clone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err="1" smtClean="0">
                <a:sym typeface="Wingdings" pitchFamily="2" charset="2"/>
              </a:rPr>
              <a:t>CyBorD</a:t>
            </a:r>
            <a:r>
              <a:rPr lang="en-CA" dirty="0" smtClean="0">
                <a:sym typeface="Wingdings" pitchFamily="2" charset="2"/>
              </a:rPr>
              <a:t>, </a:t>
            </a:r>
            <a:r>
              <a:rPr lang="en-CA" dirty="0" err="1" smtClean="0">
                <a:sym typeface="Wingdings" pitchFamily="2" charset="2"/>
              </a:rPr>
              <a:t>daratumumab</a:t>
            </a:r>
            <a:r>
              <a:rPr lang="en-CA" dirty="0" smtClean="0">
                <a:sym typeface="Wingdings" pitchFamily="2" charset="2"/>
              </a:rPr>
              <a:t> + supp care</a:t>
            </a:r>
          </a:p>
          <a:p>
            <a:pPr>
              <a:buFont typeface="Wingdings" pitchFamily="2" charset="2"/>
              <a:buChar char="Ø"/>
            </a:pPr>
            <a:endParaRPr lang="en-CA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sym typeface="Wingdings" pitchFamily="2" charset="2"/>
              </a:rPr>
              <a:t> B-cell clone  </a:t>
            </a:r>
            <a:r>
              <a:rPr lang="en-CA" dirty="0" err="1" smtClean="0">
                <a:sym typeface="Wingdings" pitchFamily="2" charset="2"/>
              </a:rPr>
              <a:t>Rituximab</a:t>
            </a:r>
            <a:r>
              <a:rPr lang="en-CA" dirty="0" smtClean="0">
                <a:sym typeface="Wingdings" pitchFamily="2" charset="2"/>
              </a:rPr>
              <a:t> + supp care</a:t>
            </a:r>
          </a:p>
          <a:p>
            <a:pPr>
              <a:buFont typeface="Wingdings" pitchFamily="2" charset="2"/>
              <a:buChar char="Ø"/>
            </a:pPr>
            <a:endParaRPr lang="en-CA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sym typeface="Wingdings" pitchFamily="2" charset="2"/>
              </a:rPr>
              <a:t> Sometimes expectant management is also okay (&lt; 1g/day proteinuria or if they are already dialysis-dependent)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14480" y="2994724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b="1" u="sng" dirty="0" smtClean="0">
                <a:solidFill>
                  <a:srgbClr val="C00000"/>
                </a:solidFill>
              </a:rPr>
              <a:t>NEUROLOGICAL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8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22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857224" y="2143678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Relationships with commercial interests: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Grants/Research Support: None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Speakers/Honoraria: Pfizer, </a:t>
            </a:r>
            <a:r>
              <a:rPr lang="en-US" sz="2000" dirty="0" err="1"/>
              <a:t>Forus</a:t>
            </a:r>
            <a:r>
              <a:rPr lang="en-US" sz="2000" dirty="0"/>
              <a:t> Therapeutics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Consulting fees: None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Other: None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Disclosures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Neurological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92" y="2071678"/>
            <a:ext cx="6940570" cy="380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ounded Rectangle 53"/>
          <p:cNvSpPr/>
          <p:nvPr/>
        </p:nvSpPr>
        <p:spPr>
          <a:xfrm>
            <a:off x="1142976" y="4429132"/>
            <a:ext cx="4000528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Neurological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60738"/>
            <a:ext cx="7446774" cy="42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1714480" y="3429000"/>
            <a:ext cx="5500726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Progressive chronic </a:t>
            </a:r>
            <a:r>
              <a:rPr lang="en-US" b="1" dirty="0" err="1" smtClean="0">
                <a:solidFill>
                  <a:srgbClr val="C00000"/>
                </a:solidFill>
              </a:rPr>
              <a:t>demyelinating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sensorimotor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polyneuropathy</a:t>
            </a:r>
            <a:r>
              <a:rPr lang="en-US" b="1" dirty="0" smtClean="0">
                <a:solidFill>
                  <a:srgbClr val="C00000"/>
                </a:solidFill>
              </a:rPr>
              <a:t> that is either length dependent or a </a:t>
            </a:r>
            <a:r>
              <a:rPr lang="en-US" b="1" dirty="0" err="1" smtClean="0">
                <a:solidFill>
                  <a:srgbClr val="C00000"/>
                </a:solidFill>
              </a:rPr>
              <a:t>polyradiculoneuropathy</a:t>
            </a:r>
            <a:r>
              <a:rPr lang="en-US" b="1" dirty="0" smtClean="0">
                <a:solidFill>
                  <a:srgbClr val="C00000"/>
                </a:solidFill>
              </a:rPr>
              <a:t> and is often mistaken for CIDP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Neurological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85786" y="2143116"/>
            <a:ext cx="78581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AL </a:t>
            </a:r>
            <a:r>
              <a:rPr lang="en-CA" sz="2400" b="1" dirty="0" err="1" smtClean="0"/>
              <a:t>Amyloid</a:t>
            </a:r>
            <a:r>
              <a:rPr lang="en-CA" sz="2400" b="1" dirty="0" smtClean="0"/>
              <a:t> Neuropathy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Peripheral neuropathy occurs in 15-20% of patients with AL amyloidosis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Neuropathy is the dominant presentation of the disease among only 25% of such patients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The neuropathy is often length dependent and associated with burning, pain, and numbness. Upper limb involvement is common (carpal tunnel syndrome)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The neuropathy in AL </a:t>
            </a:r>
            <a:r>
              <a:rPr lang="en-US" dirty="0" err="1" smtClean="0"/>
              <a:t>amyloidosis</a:t>
            </a:r>
            <a:r>
              <a:rPr lang="en-US" dirty="0" smtClean="0"/>
              <a:t> often has an </a:t>
            </a:r>
            <a:r>
              <a:rPr lang="en-US" b="1" dirty="0" smtClean="0">
                <a:solidFill>
                  <a:srgbClr val="C00000"/>
                </a:solidFill>
              </a:rPr>
              <a:t>axonal pattern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Autonomic function also tends to be impaired in neuropathy associated with AL </a:t>
            </a:r>
            <a:r>
              <a:rPr lang="en-US" dirty="0" err="1" smtClean="0"/>
              <a:t>amyloidosis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Neurological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5191134" cy="44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643470" y="6417254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Chaudhry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Mayo Clinic Proceedings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Neurological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85786" y="2143116"/>
            <a:ext cx="78581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DADS-M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Patients are more often male and in their 50s to 80s.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They present with a distal, </a:t>
            </a:r>
            <a:r>
              <a:rPr lang="en-US" dirty="0" err="1" smtClean="0"/>
              <a:t>demyelinating</a:t>
            </a:r>
            <a:r>
              <a:rPr lang="en-US" dirty="0" smtClean="0"/>
              <a:t> symmetric neuropathy. Sensory ataxia is the most common sign.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sz="2000" b="1" dirty="0" smtClean="0"/>
              <a:t>The diagnosis is one of exclusion</a:t>
            </a:r>
          </a:p>
          <a:p>
            <a:pPr>
              <a:buFont typeface="Wingdings" pitchFamily="2" charset="2"/>
              <a:buChar char="Ø"/>
            </a:pPr>
            <a:endParaRPr lang="en-CA" sz="2000" b="1" dirty="0" smtClean="0"/>
          </a:p>
          <a:p>
            <a:pPr>
              <a:buFont typeface="Wingdings" pitchFamily="2" charset="2"/>
              <a:buChar char="Ø"/>
            </a:pPr>
            <a:r>
              <a:rPr lang="en-CA" sz="2000" b="1" dirty="0" smtClean="0"/>
              <a:t> </a:t>
            </a:r>
            <a:r>
              <a:rPr lang="en-US" dirty="0" smtClean="0"/>
              <a:t>Anti-MAG antibodies can be detected in approximately 50% of patients with </a:t>
            </a:r>
            <a:r>
              <a:rPr lang="en-US" dirty="0" err="1" smtClean="0"/>
              <a:t>IgM</a:t>
            </a:r>
            <a:r>
              <a:rPr lang="en-US" dirty="0" smtClean="0"/>
              <a:t> M-protein related peripheral neuropathy (specificity is low)</a:t>
            </a:r>
          </a:p>
          <a:p>
            <a:pPr>
              <a:buFont typeface="Wingdings" pitchFamily="2" charset="2"/>
              <a:buChar char="Ø"/>
            </a:pPr>
            <a:endParaRPr lang="en-CA" b="1" dirty="0" smtClean="0"/>
          </a:p>
          <a:p>
            <a:pPr>
              <a:buFont typeface="Wingdings" pitchFamily="2" charset="2"/>
              <a:buChar char="Ø"/>
            </a:pPr>
            <a:r>
              <a:rPr lang="en-CA" b="1" dirty="0" smtClean="0"/>
              <a:t> </a:t>
            </a:r>
            <a:r>
              <a:rPr lang="en-CA" dirty="0" smtClean="0"/>
              <a:t>Management involves IVIG, </a:t>
            </a:r>
            <a:r>
              <a:rPr lang="en-CA" dirty="0" err="1" smtClean="0"/>
              <a:t>plasmapheresis</a:t>
            </a:r>
            <a:r>
              <a:rPr lang="en-CA" dirty="0" smtClean="0"/>
              <a:t>, or </a:t>
            </a:r>
            <a:r>
              <a:rPr lang="en-CA" dirty="0" err="1" smtClean="0"/>
              <a:t>rituximab</a:t>
            </a:r>
            <a:r>
              <a:rPr lang="en-CA" dirty="0" smtClean="0"/>
              <a:t>? (anti-MAG positive)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Neurological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85786" y="2143116"/>
            <a:ext cx="78581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CANOMAD</a:t>
            </a:r>
          </a:p>
          <a:p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Very rare!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C</a:t>
            </a:r>
            <a:r>
              <a:rPr lang="en-US" dirty="0" err="1" smtClean="0"/>
              <a:t>haracterized</a:t>
            </a:r>
            <a:r>
              <a:rPr lang="en-US" dirty="0" smtClean="0"/>
              <a:t> by a chronic neuropathy with sensory ataxia and </a:t>
            </a:r>
            <a:r>
              <a:rPr lang="en-US" dirty="0" err="1" smtClean="0"/>
              <a:t>IgM</a:t>
            </a:r>
            <a:r>
              <a:rPr lang="en-US" dirty="0" smtClean="0"/>
              <a:t> disialosyl antibodies.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Patients may or may not have motor weakness involving </a:t>
            </a:r>
            <a:r>
              <a:rPr lang="en-US" dirty="0" err="1" smtClean="0"/>
              <a:t>oculomotor</a:t>
            </a:r>
            <a:r>
              <a:rPr lang="en-US" dirty="0" smtClean="0"/>
              <a:t> and bulbar muscles or cold agglutinins.</a:t>
            </a:r>
            <a:endParaRPr lang="en-CA" dirty="0" smtClean="0"/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Both axonal and </a:t>
            </a:r>
            <a:r>
              <a:rPr lang="en-US" dirty="0" err="1" smtClean="0"/>
              <a:t>demyelinating</a:t>
            </a:r>
            <a:r>
              <a:rPr lang="en-US" dirty="0" smtClean="0"/>
              <a:t> patterns have been recognized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</a:t>
            </a:r>
            <a:r>
              <a:rPr lang="en-US" dirty="0" smtClean="0"/>
              <a:t>The most effective therapies are IVIG, </a:t>
            </a:r>
            <a:r>
              <a:rPr lang="en-US" dirty="0" err="1" smtClean="0"/>
              <a:t>rituximab</a:t>
            </a:r>
            <a:r>
              <a:rPr lang="en-US" dirty="0" smtClean="0"/>
              <a:t>, and </a:t>
            </a:r>
            <a:r>
              <a:rPr lang="en-US" dirty="0" err="1" smtClean="0"/>
              <a:t>plasmapheresis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14480" y="2994724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b="1" u="sng" dirty="0" smtClean="0">
                <a:solidFill>
                  <a:srgbClr val="C00000"/>
                </a:solidFill>
              </a:rPr>
              <a:t>CUTANEOUS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u="sng" dirty="0" err="1" smtClean="0"/>
              <a:t>Cutaneous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08221"/>
            <a:ext cx="7206684" cy="394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u="sng" dirty="0" err="1" smtClean="0"/>
              <a:t>Cutaneous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31040"/>
            <a:ext cx="22184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357158" y="44884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Schnitzler Syndrome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773916"/>
            <a:ext cx="3000396" cy="17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5857884" y="44884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Scleromyxedema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8474" y="2073077"/>
            <a:ext cx="2453658" cy="320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3000364" y="5211561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/>
              <a:t>Necrobiotic</a:t>
            </a:r>
            <a:r>
              <a:rPr lang="en-US" dirty="0" smtClean="0"/>
              <a:t> </a:t>
            </a:r>
            <a:r>
              <a:rPr lang="en-US" dirty="0" err="1" smtClean="0"/>
              <a:t>Xanthogranuloma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u="sng" dirty="0" err="1" smtClean="0"/>
              <a:t>Cutaneous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000792" cy="424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Objectives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00100" y="2143116"/>
            <a:ext cx="7429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/>
              <a:t>1. How we define monoclonal gammopathies</a:t>
            </a:r>
          </a:p>
          <a:p>
            <a:pPr marL="342900" indent="-342900"/>
            <a:endParaRPr lang="en-US" sz="2000" dirty="0"/>
          </a:p>
          <a:p>
            <a:pPr marL="342900" indent="-342900"/>
            <a:r>
              <a:rPr lang="en-US" sz="2000" dirty="0"/>
              <a:t>2. </a:t>
            </a:r>
            <a:r>
              <a:rPr lang="en-US" sz="2000" dirty="0" smtClean="0"/>
              <a:t>Monoclonal gammopathies of renal significance</a:t>
            </a:r>
            <a:endParaRPr lang="en-US" sz="2000" dirty="0"/>
          </a:p>
          <a:p>
            <a:pPr marL="342900" indent="-342900"/>
            <a:endParaRPr lang="en-US" sz="2000" dirty="0"/>
          </a:p>
          <a:p>
            <a:pPr marL="342900" indent="-342900"/>
            <a:r>
              <a:rPr lang="en-US" sz="2000" dirty="0"/>
              <a:t>3</a:t>
            </a:r>
            <a:r>
              <a:rPr lang="en-US" sz="2000" dirty="0" smtClean="0"/>
              <a:t>. Monoclonal gammopathies of neurological significance</a:t>
            </a:r>
          </a:p>
          <a:p>
            <a:pPr marL="342900" indent="-342900"/>
            <a:endParaRPr lang="en-CA" sz="2000" dirty="0" smtClean="0"/>
          </a:p>
          <a:p>
            <a:pPr marL="342900" indent="-342900"/>
            <a:r>
              <a:rPr lang="en-CA" sz="2000" dirty="0" smtClean="0"/>
              <a:t>4. Monoclonal gammopathies of cutaneous significance</a:t>
            </a:r>
          </a:p>
          <a:p>
            <a:pPr marL="342900" indent="-342900"/>
            <a:endParaRPr lang="en-CA" sz="2000" dirty="0" smtClean="0"/>
          </a:p>
          <a:p>
            <a:pPr marL="342900" indent="-342900"/>
            <a:r>
              <a:rPr lang="en-CA" sz="2000" dirty="0" smtClean="0"/>
              <a:t>5. Return to case</a:t>
            </a:r>
          </a:p>
          <a:p>
            <a:pPr marL="342900" indent="-342900"/>
            <a:endParaRPr lang="en-CA" sz="2000" dirty="0" smtClean="0"/>
          </a:p>
          <a:p>
            <a:pPr marL="342900" indent="-342900"/>
            <a:r>
              <a:rPr lang="en-CA" sz="2000" dirty="0" smtClean="0"/>
              <a:t>6. Questions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u="sng" dirty="0" err="1" smtClean="0"/>
              <a:t>Cutaneous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2419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428596" y="557214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Cryoglobulinemia</a:t>
            </a:r>
            <a:r>
              <a:rPr lang="en-US" dirty="0" smtClean="0"/>
              <a:t> </a:t>
            </a:r>
            <a:r>
              <a:rPr lang="en-US" dirty="0" err="1" smtClean="0"/>
              <a:t>vasculitis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643306" y="2289943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I </a:t>
            </a:r>
            <a:r>
              <a:rPr lang="en-US" dirty="0" err="1" smtClean="0"/>
              <a:t>cryoglobulins</a:t>
            </a:r>
            <a:r>
              <a:rPr lang="en-US" dirty="0" smtClean="0"/>
              <a:t> arise from clonal</a:t>
            </a:r>
          </a:p>
          <a:p>
            <a:r>
              <a:rPr lang="en-US" dirty="0" smtClean="0"/>
              <a:t>plasma cell proliferative disorders or </a:t>
            </a:r>
            <a:r>
              <a:rPr lang="en-US" dirty="0" err="1" smtClean="0"/>
              <a:t>lymphoproliferative</a:t>
            </a:r>
            <a:r>
              <a:rPr lang="en-US" dirty="0" smtClean="0"/>
              <a:t> disorders (&lt;1/3 renal involvement, but ~50% have peripheral neuropathy)</a:t>
            </a:r>
          </a:p>
          <a:p>
            <a:endParaRPr lang="en-CA" dirty="0" smtClean="0"/>
          </a:p>
          <a:p>
            <a:r>
              <a:rPr lang="en-US" dirty="0" smtClean="0"/>
              <a:t>Mixed </a:t>
            </a:r>
            <a:r>
              <a:rPr lang="en-US" dirty="0" err="1" smtClean="0"/>
              <a:t>cryoglobulinemia</a:t>
            </a:r>
            <a:r>
              <a:rPr lang="en-US" dirty="0" smtClean="0"/>
              <a:t> (Type II/III) may be related to PCDs or LPDs but are more often due to infections such as hepatitis C virus and connective tissue disorders (skin symptoms!)</a:t>
            </a:r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9FE6C8-D142-3B86-C613-D1145EA33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FC50A7B9-2F79-A9B6-D174-E351784DCC4D}"/>
              </a:ext>
            </a:extLst>
          </p:cNvPr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3F0357-5933-A3B4-6FC8-B1BB057C79AB}"/>
                </a:ext>
              </a:extLst>
            </p:cNvPr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25AE22-BBDC-10B5-8329-690260C66F8C}"/>
                </a:ext>
              </a:extLst>
            </p:cNvPr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xmlns="" id="{87000AE2-A087-7C34-95FA-70BE093FAB14}"/>
              </a:ext>
            </a:extLst>
          </p:cNvPr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5926BCE7-699D-263C-7EAB-ECAEC8F3F155}"/>
                </a:ext>
              </a:extLst>
            </p:cNvPr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5E00CAE-6FBF-ABF2-C263-80A3DA979642}"/>
                  </a:ext>
                </a:extLst>
              </p:cNvPr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FF41C3A0-9BA6-E0B2-C82A-C886760F5CC4}"/>
                  </a:ext>
                </a:extLst>
              </p:cNvPr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>
              <a:extLst>
                <a:ext uri="{FF2B5EF4-FFF2-40B4-BE49-F238E27FC236}">
                  <a16:creationId xmlns:a16="http://schemas.microsoft.com/office/drawing/2014/main" xmlns="" id="{157BEF65-C83C-FE4A-61EA-6B0504FA7808}"/>
                </a:ext>
              </a:extLst>
            </p:cNvPr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>
                <a:extLst>
                  <a:ext uri="{FF2B5EF4-FFF2-40B4-BE49-F238E27FC236}">
                    <a16:creationId xmlns:a16="http://schemas.microsoft.com/office/drawing/2014/main" xmlns="" id="{64068E14-DCDF-2B64-BE97-414073CE2EF2}"/>
                  </a:ext>
                </a:extLst>
              </p:cNvPr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xmlns="" id="{3A75F0E8-A1E1-E320-C1D1-E21F5504BE94}"/>
                    </a:ext>
                  </a:extLst>
                </p:cNvPr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xmlns="" id="{70DA804A-F47A-2E7B-2EC4-B62A157B2D8F}"/>
                    </a:ext>
                  </a:extLst>
                </p:cNvPr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xmlns="" id="{F76C28C6-8443-8B98-D8DF-EDB23BE6FD41}"/>
                    </a:ext>
                  </a:extLst>
                </p:cNvPr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C115F522-F31E-A475-76C6-324C72521A42}"/>
                    </a:ext>
                  </a:extLst>
                </p:cNvPr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45092B1C-B009-E58D-1531-546F3E33E385}"/>
                    </a:ext>
                  </a:extLst>
                </p:cNvPr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88F53564-4D45-1874-CF2F-9DF2FD624B5A}"/>
                    </a:ext>
                  </a:extLst>
                </p:cNvPr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400EE04-3496-0E08-9D31-5F1E24316D43}"/>
                    </a:ext>
                  </a:extLst>
                </p:cNvPr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AEEB01A-2311-29CF-2A05-B343F70FF2DA}"/>
                    </a:ext>
                  </a:extLst>
                </p:cNvPr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7CB36820-21CA-711F-D878-21830546F6E7}"/>
                    </a:ext>
                  </a:extLst>
                </p:cNvPr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D7C68CA7-83B5-2213-7D1A-C1168AED0B40}"/>
                    </a:ext>
                  </a:extLst>
                </p:cNvPr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EBDEEF9-54A0-38BD-DE8C-12372CB66EC9}"/>
                    </a:ext>
                  </a:extLst>
                </p:cNvPr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30988D48-A411-7BD5-DBB1-D4F199E84453}"/>
                    </a:ext>
                  </a:extLst>
                </p:cNvPr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F551F4C2-3557-0F5E-26D1-C78A8D4ADCA6}"/>
                    </a:ext>
                  </a:extLst>
                </p:cNvPr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70D8BEBC-7256-CEE7-8FFE-061708A51DC0}"/>
                    </a:ext>
                  </a:extLst>
                </p:cNvPr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>
                <a:extLst>
                  <a:ext uri="{FF2B5EF4-FFF2-40B4-BE49-F238E27FC236}">
                    <a16:creationId xmlns:a16="http://schemas.microsoft.com/office/drawing/2014/main" xmlns="" id="{9F6358C4-35F5-D6B5-588E-65D63EFA1A3F}"/>
                  </a:ext>
                </a:extLst>
              </p:cNvPr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106A0CDB-A544-9391-42F2-9867815F40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C655C57E-A94E-AED1-35D3-616BD04332F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17C8282C-131A-F9B7-241D-AE765374F06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C4581125-CA03-865C-2ADA-91EED6CE8BC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>
                <a:extLst>
                  <a:ext uri="{FF2B5EF4-FFF2-40B4-BE49-F238E27FC236}">
                    <a16:creationId xmlns:a16="http://schemas.microsoft.com/office/drawing/2014/main" xmlns="" id="{100115B3-888A-1C96-EB13-72E3A85FFBFE}"/>
                  </a:ext>
                </a:extLst>
              </p:cNvPr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00B5FA82-DE61-0137-6B8C-959548E99D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630C3092-3BF1-4626-5F01-016688F664B4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F3901B7D-AC04-F9C5-70CB-B4EA6BB1535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xmlns="" id="{28384248-CB27-BCC0-91DC-FDC58B745384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>
                <a:extLst>
                  <a:ext uri="{FF2B5EF4-FFF2-40B4-BE49-F238E27FC236}">
                    <a16:creationId xmlns:a16="http://schemas.microsoft.com/office/drawing/2014/main" xmlns="" id="{18C65556-D6EE-73F3-9F9F-5CE333BCE192}"/>
                  </a:ext>
                </a:extLst>
              </p:cNvPr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7123946C-F140-F98D-6FD5-A7278F63723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F4C3A6F9-F95A-ECCF-623B-7E18ECE01581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3D246E84-BD6D-864C-6E7C-F43EDD3826E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9F4883CC-BD4E-3EC4-AC17-8846B4A0CB55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>
                <a:extLst>
                  <a:ext uri="{FF2B5EF4-FFF2-40B4-BE49-F238E27FC236}">
                    <a16:creationId xmlns:a16="http://schemas.microsoft.com/office/drawing/2014/main" xmlns="" id="{F6F51DED-3809-F990-CE48-1F0C3F01D5EC}"/>
                  </a:ext>
                </a:extLst>
              </p:cNvPr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A635878A-7BD3-E6FF-4F97-0EEB24BE39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5A8A890F-2DAA-6662-0F2C-17654C63E0CB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6C99DFA3-DA0D-9075-CE18-C63124D986C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DB19F81E-D1C8-48AF-57AC-0EB563810EB8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>
                <a:extLst>
                  <a:ext uri="{FF2B5EF4-FFF2-40B4-BE49-F238E27FC236}">
                    <a16:creationId xmlns:a16="http://schemas.microsoft.com/office/drawing/2014/main" xmlns="" id="{4C2D7547-DED6-E6DE-2CB1-12B2BE30DB43}"/>
                  </a:ext>
                </a:extLst>
              </p:cNvPr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C2E38D40-3132-4D24-3031-02701E1A09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25A474E9-C13C-6F80-E3F0-858217570713}"/>
                    </a:ext>
                  </a:extLst>
                </p:cNvPr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BFD27A60-B451-D750-3091-60D5364B86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2B0C092C-205E-BDFA-31AF-917C8B94125D}"/>
                    </a:ext>
                  </a:extLst>
                </p:cNvPr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8051AB-2E8A-B50B-3CF1-2BA84ABEA27C}"/>
              </a:ext>
            </a:extLst>
          </p:cNvPr>
          <p:cNvSpPr txBox="1"/>
          <p:nvPr/>
        </p:nvSpPr>
        <p:spPr>
          <a:xfrm>
            <a:off x="1785918" y="780146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Monoclonal Gammopathy of </a:t>
            </a:r>
            <a:r>
              <a:rPr lang="en-CA" sz="3200" u="sng" dirty="0" err="1" smtClean="0"/>
              <a:t>Cutaneous</a:t>
            </a:r>
            <a:r>
              <a:rPr lang="en-CA" sz="3200" u="sng" dirty="0" smtClean="0"/>
              <a:t> Significance</a:t>
            </a:r>
            <a:endParaRPr lang="en-US" sz="3200" u="sng" dirty="0"/>
          </a:p>
        </p:txBody>
      </p:sp>
      <p:sp>
        <p:nvSpPr>
          <p:cNvPr id="2050" name="AutoShape 2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58A18945-9EE0-6221-658A-EE568FCC8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>
            <a:extLst>
              <a:ext uri="{FF2B5EF4-FFF2-40B4-BE49-F238E27FC236}">
                <a16:creationId xmlns:a16="http://schemas.microsoft.com/office/drawing/2014/main" xmlns="" id="{88DE16B6-EF6F-2C22-3A6D-0A3890F563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3" y="2865445"/>
            <a:ext cx="8422989" cy="24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357158" y="238594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Management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46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Case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7224" y="1714488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000" dirty="0"/>
              <a:t>Nephrology refers a 52yo male with nephrotic range proteinuria.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Renal biopsy shows proliferative glomerulonephritis with monoclonal IgG deposits (PGNMID) and mild to moderate interstitial fibrosis.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SPEP (IFE negative) and serum free light chains are normal. 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24hr urine shows 10 g total protein per day (mostly albumin</a:t>
            </a:r>
            <a:r>
              <a:rPr lang="en-US" sz="2000" dirty="0" smtClean="0"/>
              <a:t>)</a:t>
            </a:r>
          </a:p>
          <a:p>
            <a:pPr marL="342900"/>
            <a:endParaRPr lang="en-CA" sz="2000" dirty="0" smtClean="0"/>
          </a:p>
          <a:p>
            <a:pPr marL="342900"/>
            <a:r>
              <a:rPr lang="en-CA" sz="2000" b="1" dirty="0" smtClean="0">
                <a:solidFill>
                  <a:srgbClr val="C00000"/>
                </a:solidFill>
              </a:rPr>
              <a:t>Bone marrow biopsy and peripheral flow showed no </a:t>
            </a:r>
            <a:r>
              <a:rPr lang="en-CA" sz="2000" b="1" dirty="0" err="1" smtClean="0">
                <a:solidFill>
                  <a:srgbClr val="C00000"/>
                </a:solidFill>
              </a:rPr>
              <a:t>clonal</a:t>
            </a:r>
            <a:r>
              <a:rPr lang="en-CA" sz="2000" b="1" dirty="0" smtClean="0">
                <a:solidFill>
                  <a:srgbClr val="C00000"/>
                </a:solidFill>
              </a:rPr>
              <a:t> B-cells or light chain restricted plasma cells. Pan-CTs negative.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Case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273709" y="1639661"/>
            <a:ext cx="6870191" cy="4432545"/>
            <a:chOff x="1345147" y="1353909"/>
            <a:chExt cx="6870191" cy="4432545"/>
          </a:xfrm>
        </p:grpSpPr>
        <p:sp>
          <p:nvSpPr>
            <p:cNvPr id="75" name="Freeform 74"/>
            <p:cNvSpPr/>
            <p:nvPr/>
          </p:nvSpPr>
          <p:spPr>
            <a:xfrm>
              <a:off x="2018923" y="2290527"/>
              <a:ext cx="5665458" cy="3039893"/>
            </a:xfrm>
            <a:custGeom>
              <a:avLst/>
              <a:gdLst>
                <a:gd name="connsiteX0" fmla="*/ 0 w 5522614"/>
                <a:gd name="connsiteY0" fmla="*/ 0 h 2726601"/>
                <a:gd name="connsiteX1" fmla="*/ 253497 w 5522614"/>
                <a:gd name="connsiteY1" fmla="*/ 1041148 h 2726601"/>
                <a:gd name="connsiteX2" fmla="*/ 624689 w 5522614"/>
                <a:gd name="connsiteY2" fmla="*/ 1611517 h 2726601"/>
                <a:gd name="connsiteX3" fmla="*/ 1475715 w 5522614"/>
                <a:gd name="connsiteY3" fmla="*/ 1023041 h 2726601"/>
                <a:gd name="connsiteX4" fmla="*/ 2362954 w 5522614"/>
                <a:gd name="connsiteY4" fmla="*/ 1258431 h 2726601"/>
                <a:gd name="connsiteX5" fmla="*/ 3168713 w 5522614"/>
                <a:gd name="connsiteY5" fmla="*/ 2688879 h 2726601"/>
                <a:gd name="connsiteX6" fmla="*/ 4119327 w 5522614"/>
                <a:gd name="connsiteY6" fmla="*/ 1095469 h 2726601"/>
                <a:gd name="connsiteX7" fmla="*/ 5314384 w 5522614"/>
                <a:gd name="connsiteY7" fmla="*/ 2417275 h 2726601"/>
                <a:gd name="connsiteX8" fmla="*/ 5314384 w 5522614"/>
                <a:gd name="connsiteY8" fmla="*/ 2417275 h 2726601"/>
                <a:gd name="connsiteX9" fmla="*/ 5486400 w 5522614"/>
                <a:gd name="connsiteY9" fmla="*/ 2679825 h 2726601"/>
                <a:gd name="connsiteX10" fmla="*/ 5522614 w 5522614"/>
                <a:gd name="connsiteY10" fmla="*/ 2697932 h 2726601"/>
                <a:gd name="connsiteX0" fmla="*/ 0 w 5522614"/>
                <a:gd name="connsiteY0" fmla="*/ 0 h 2726601"/>
                <a:gd name="connsiteX1" fmla="*/ 253497 w 5522614"/>
                <a:gd name="connsiteY1" fmla="*/ 1041148 h 2726601"/>
                <a:gd name="connsiteX2" fmla="*/ 624689 w 5522614"/>
                <a:gd name="connsiteY2" fmla="*/ 1611517 h 2726601"/>
                <a:gd name="connsiteX3" fmla="*/ 1475715 w 5522614"/>
                <a:gd name="connsiteY3" fmla="*/ 1023041 h 2726601"/>
                <a:gd name="connsiteX4" fmla="*/ 2362954 w 5522614"/>
                <a:gd name="connsiteY4" fmla="*/ 1258431 h 2726601"/>
                <a:gd name="connsiteX5" fmla="*/ 3168713 w 5522614"/>
                <a:gd name="connsiteY5" fmla="*/ 2688879 h 2726601"/>
                <a:gd name="connsiteX6" fmla="*/ 4119327 w 5522614"/>
                <a:gd name="connsiteY6" fmla="*/ 1095469 h 2726601"/>
                <a:gd name="connsiteX7" fmla="*/ 4843813 w 5522614"/>
                <a:gd name="connsiteY7" fmla="*/ 1448012 h 2726601"/>
                <a:gd name="connsiteX8" fmla="*/ 5314384 w 5522614"/>
                <a:gd name="connsiteY8" fmla="*/ 2417275 h 2726601"/>
                <a:gd name="connsiteX9" fmla="*/ 5314384 w 5522614"/>
                <a:gd name="connsiteY9" fmla="*/ 2417275 h 2726601"/>
                <a:gd name="connsiteX10" fmla="*/ 5486400 w 5522614"/>
                <a:gd name="connsiteY10" fmla="*/ 2679825 h 2726601"/>
                <a:gd name="connsiteX11" fmla="*/ 5522614 w 5522614"/>
                <a:gd name="connsiteY11" fmla="*/ 2697932 h 2726601"/>
                <a:gd name="connsiteX0" fmla="*/ 0 w 5522614"/>
                <a:gd name="connsiteY0" fmla="*/ 0 h 2947089"/>
                <a:gd name="connsiteX1" fmla="*/ 253497 w 5522614"/>
                <a:gd name="connsiteY1" fmla="*/ 1041148 h 2947089"/>
                <a:gd name="connsiteX2" fmla="*/ 624689 w 5522614"/>
                <a:gd name="connsiteY2" fmla="*/ 1611517 h 2947089"/>
                <a:gd name="connsiteX3" fmla="*/ 1475715 w 5522614"/>
                <a:gd name="connsiteY3" fmla="*/ 1023041 h 2947089"/>
                <a:gd name="connsiteX4" fmla="*/ 2362954 w 5522614"/>
                <a:gd name="connsiteY4" fmla="*/ 1258431 h 2947089"/>
                <a:gd name="connsiteX5" fmla="*/ 3168713 w 5522614"/>
                <a:gd name="connsiteY5" fmla="*/ 2688879 h 2947089"/>
                <a:gd name="connsiteX6" fmla="*/ 3605561 w 5522614"/>
                <a:gd name="connsiteY6" fmla="*/ 2681521 h 2947089"/>
                <a:gd name="connsiteX7" fmla="*/ 4119327 w 5522614"/>
                <a:gd name="connsiteY7" fmla="*/ 1095469 h 2947089"/>
                <a:gd name="connsiteX8" fmla="*/ 4843813 w 5522614"/>
                <a:gd name="connsiteY8" fmla="*/ 1448012 h 2947089"/>
                <a:gd name="connsiteX9" fmla="*/ 5314384 w 5522614"/>
                <a:gd name="connsiteY9" fmla="*/ 2417275 h 2947089"/>
                <a:gd name="connsiteX10" fmla="*/ 5314384 w 5522614"/>
                <a:gd name="connsiteY10" fmla="*/ 2417275 h 2947089"/>
                <a:gd name="connsiteX11" fmla="*/ 5486400 w 5522614"/>
                <a:gd name="connsiteY11" fmla="*/ 2679825 h 2947089"/>
                <a:gd name="connsiteX12" fmla="*/ 5522614 w 5522614"/>
                <a:gd name="connsiteY12" fmla="*/ 2697932 h 2947089"/>
                <a:gd name="connsiteX0" fmla="*/ 0 w 5522614"/>
                <a:gd name="connsiteY0" fmla="*/ 0 h 2947089"/>
                <a:gd name="connsiteX1" fmla="*/ 253497 w 5522614"/>
                <a:gd name="connsiteY1" fmla="*/ 1041148 h 2947089"/>
                <a:gd name="connsiteX2" fmla="*/ 624689 w 5522614"/>
                <a:gd name="connsiteY2" fmla="*/ 1611517 h 2947089"/>
                <a:gd name="connsiteX3" fmla="*/ 1475715 w 5522614"/>
                <a:gd name="connsiteY3" fmla="*/ 1023041 h 2947089"/>
                <a:gd name="connsiteX4" fmla="*/ 2362954 w 5522614"/>
                <a:gd name="connsiteY4" fmla="*/ 1258431 h 2947089"/>
                <a:gd name="connsiteX5" fmla="*/ 2525739 w 5522614"/>
                <a:gd name="connsiteY5" fmla="*/ 2688879 h 2947089"/>
                <a:gd name="connsiteX6" fmla="*/ 3605561 w 5522614"/>
                <a:gd name="connsiteY6" fmla="*/ 2681521 h 2947089"/>
                <a:gd name="connsiteX7" fmla="*/ 4119327 w 5522614"/>
                <a:gd name="connsiteY7" fmla="*/ 1095469 h 2947089"/>
                <a:gd name="connsiteX8" fmla="*/ 4843813 w 5522614"/>
                <a:gd name="connsiteY8" fmla="*/ 1448012 h 2947089"/>
                <a:gd name="connsiteX9" fmla="*/ 5314384 w 5522614"/>
                <a:gd name="connsiteY9" fmla="*/ 2417275 h 2947089"/>
                <a:gd name="connsiteX10" fmla="*/ 5314384 w 5522614"/>
                <a:gd name="connsiteY10" fmla="*/ 2417275 h 2947089"/>
                <a:gd name="connsiteX11" fmla="*/ 5486400 w 5522614"/>
                <a:gd name="connsiteY11" fmla="*/ 2679825 h 2947089"/>
                <a:gd name="connsiteX12" fmla="*/ 5522614 w 5522614"/>
                <a:gd name="connsiteY12" fmla="*/ 2697932 h 2947089"/>
                <a:gd name="connsiteX0" fmla="*/ 0 w 5522614"/>
                <a:gd name="connsiteY0" fmla="*/ 0 h 2926061"/>
                <a:gd name="connsiteX1" fmla="*/ 253497 w 5522614"/>
                <a:gd name="connsiteY1" fmla="*/ 1041148 h 2926061"/>
                <a:gd name="connsiteX2" fmla="*/ 624689 w 5522614"/>
                <a:gd name="connsiteY2" fmla="*/ 1611517 h 2926061"/>
                <a:gd name="connsiteX3" fmla="*/ 1475715 w 5522614"/>
                <a:gd name="connsiteY3" fmla="*/ 1023041 h 2926061"/>
                <a:gd name="connsiteX4" fmla="*/ 2362954 w 5522614"/>
                <a:gd name="connsiteY4" fmla="*/ 1258431 h 2926061"/>
                <a:gd name="connsiteX5" fmla="*/ 2525739 w 5522614"/>
                <a:gd name="connsiteY5" fmla="*/ 2688879 h 2926061"/>
                <a:gd name="connsiteX6" fmla="*/ 3605561 w 5522614"/>
                <a:gd name="connsiteY6" fmla="*/ 2681521 h 2926061"/>
                <a:gd name="connsiteX7" fmla="*/ 3900835 w 5522614"/>
                <a:gd name="connsiteY7" fmla="*/ 2467183 h 2926061"/>
                <a:gd name="connsiteX8" fmla="*/ 4119327 w 5522614"/>
                <a:gd name="connsiteY8" fmla="*/ 1095469 h 2926061"/>
                <a:gd name="connsiteX9" fmla="*/ 4843813 w 5522614"/>
                <a:gd name="connsiteY9" fmla="*/ 1448012 h 2926061"/>
                <a:gd name="connsiteX10" fmla="*/ 5314384 w 5522614"/>
                <a:gd name="connsiteY10" fmla="*/ 2417275 h 2926061"/>
                <a:gd name="connsiteX11" fmla="*/ 5314384 w 5522614"/>
                <a:gd name="connsiteY11" fmla="*/ 2417275 h 2926061"/>
                <a:gd name="connsiteX12" fmla="*/ 5486400 w 5522614"/>
                <a:gd name="connsiteY12" fmla="*/ 2679825 h 2926061"/>
                <a:gd name="connsiteX13" fmla="*/ 5522614 w 5522614"/>
                <a:gd name="connsiteY13" fmla="*/ 2697932 h 2926061"/>
                <a:gd name="connsiteX0" fmla="*/ 0 w 5522614"/>
                <a:gd name="connsiteY0" fmla="*/ 0 h 2926061"/>
                <a:gd name="connsiteX1" fmla="*/ 253497 w 5522614"/>
                <a:gd name="connsiteY1" fmla="*/ 1041148 h 2926061"/>
                <a:gd name="connsiteX2" fmla="*/ 624689 w 5522614"/>
                <a:gd name="connsiteY2" fmla="*/ 1611517 h 2926061"/>
                <a:gd name="connsiteX3" fmla="*/ 1475715 w 5522614"/>
                <a:gd name="connsiteY3" fmla="*/ 1023041 h 2926061"/>
                <a:gd name="connsiteX4" fmla="*/ 2362954 w 5522614"/>
                <a:gd name="connsiteY4" fmla="*/ 1258431 h 2926061"/>
                <a:gd name="connsiteX5" fmla="*/ 2525739 w 5522614"/>
                <a:gd name="connsiteY5" fmla="*/ 2688879 h 2926061"/>
                <a:gd name="connsiteX6" fmla="*/ 3605561 w 5522614"/>
                <a:gd name="connsiteY6" fmla="*/ 2681521 h 2926061"/>
                <a:gd name="connsiteX7" fmla="*/ 3900835 w 5522614"/>
                <a:gd name="connsiteY7" fmla="*/ 2467183 h 2926061"/>
                <a:gd name="connsiteX8" fmla="*/ 3900865 w 5522614"/>
                <a:gd name="connsiteY8" fmla="*/ 2310021 h 2926061"/>
                <a:gd name="connsiteX9" fmla="*/ 4119327 w 5522614"/>
                <a:gd name="connsiteY9" fmla="*/ 1095469 h 2926061"/>
                <a:gd name="connsiteX10" fmla="*/ 4843813 w 5522614"/>
                <a:gd name="connsiteY10" fmla="*/ 1448012 h 2926061"/>
                <a:gd name="connsiteX11" fmla="*/ 5314384 w 5522614"/>
                <a:gd name="connsiteY11" fmla="*/ 2417275 h 2926061"/>
                <a:gd name="connsiteX12" fmla="*/ 5314384 w 5522614"/>
                <a:gd name="connsiteY12" fmla="*/ 2417275 h 2926061"/>
                <a:gd name="connsiteX13" fmla="*/ 5486400 w 5522614"/>
                <a:gd name="connsiteY13" fmla="*/ 2679825 h 2926061"/>
                <a:gd name="connsiteX14" fmla="*/ 5522614 w 5522614"/>
                <a:gd name="connsiteY14" fmla="*/ 2697932 h 2926061"/>
                <a:gd name="connsiteX0" fmla="*/ 0 w 5522614"/>
                <a:gd name="connsiteY0" fmla="*/ 0 h 2926061"/>
                <a:gd name="connsiteX1" fmla="*/ 253497 w 5522614"/>
                <a:gd name="connsiteY1" fmla="*/ 1041148 h 2926061"/>
                <a:gd name="connsiteX2" fmla="*/ 624689 w 5522614"/>
                <a:gd name="connsiteY2" fmla="*/ 1611517 h 2926061"/>
                <a:gd name="connsiteX3" fmla="*/ 1475715 w 5522614"/>
                <a:gd name="connsiteY3" fmla="*/ 1023041 h 2926061"/>
                <a:gd name="connsiteX4" fmla="*/ 2362954 w 5522614"/>
                <a:gd name="connsiteY4" fmla="*/ 1258431 h 2926061"/>
                <a:gd name="connsiteX5" fmla="*/ 2525739 w 5522614"/>
                <a:gd name="connsiteY5" fmla="*/ 2688879 h 2926061"/>
                <a:gd name="connsiteX6" fmla="*/ 3605561 w 5522614"/>
                <a:gd name="connsiteY6" fmla="*/ 2681521 h 2926061"/>
                <a:gd name="connsiteX7" fmla="*/ 3757927 w 5522614"/>
                <a:gd name="connsiteY7" fmla="*/ 2610035 h 2926061"/>
                <a:gd name="connsiteX8" fmla="*/ 3900865 w 5522614"/>
                <a:gd name="connsiteY8" fmla="*/ 2310021 h 2926061"/>
                <a:gd name="connsiteX9" fmla="*/ 4119327 w 5522614"/>
                <a:gd name="connsiteY9" fmla="*/ 1095469 h 2926061"/>
                <a:gd name="connsiteX10" fmla="*/ 4843813 w 5522614"/>
                <a:gd name="connsiteY10" fmla="*/ 1448012 h 2926061"/>
                <a:gd name="connsiteX11" fmla="*/ 5314384 w 5522614"/>
                <a:gd name="connsiteY11" fmla="*/ 2417275 h 2926061"/>
                <a:gd name="connsiteX12" fmla="*/ 5314384 w 5522614"/>
                <a:gd name="connsiteY12" fmla="*/ 2417275 h 2926061"/>
                <a:gd name="connsiteX13" fmla="*/ 5486400 w 5522614"/>
                <a:gd name="connsiteY13" fmla="*/ 2679825 h 2926061"/>
                <a:gd name="connsiteX14" fmla="*/ 5522614 w 5522614"/>
                <a:gd name="connsiteY14" fmla="*/ 2697932 h 2926061"/>
                <a:gd name="connsiteX0" fmla="*/ 0 w 5522614"/>
                <a:gd name="connsiteY0" fmla="*/ 0 h 2842076"/>
                <a:gd name="connsiteX1" fmla="*/ 253497 w 5522614"/>
                <a:gd name="connsiteY1" fmla="*/ 1041148 h 2842076"/>
                <a:gd name="connsiteX2" fmla="*/ 624689 w 5522614"/>
                <a:gd name="connsiteY2" fmla="*/ 1611517 h 2842076"/>
                <a:gd name="connsiteX3" fmla="*/ 1475715 w 5522614"/>
                <a:gd name="connsiteY3" fmla="*/ 1023041 h 2842076"/>
                <a:gd name="connsiteX4" fmla="*/ 2362954 w 5522614"/>
                <a:gd name="connsiteY4" fmla="*/ 1258431 h 2842076"/>
                <a:gd name="connsiteX5" fmla="*/ 2376865 w 5522614"/>
                <a:gd name="connsiteY5" fmla="*/ 1762338 h 2842076"/>
                <a:gd name="connsiteX6" fmla="*/ 2525739 w 5522614"/>
                <a:gd name="connsiteY6" fmla="*/ 2688879 h 2842076"/>
                <a:gd name="connsiteX7" fmla="*/ 3605561 w 5522614"/>
                <a:gd name="connsiteY7" fmla="*/ 2681521 h 2842076"/>
                <a:gd name="connsiteX8" fmla="*/ 3757927 w 5522614"/>
                <a:gd name="connsiteY8" fmla="*/ 2610035 h 2842076"/>
                <a:gd name="connsiteX9" fmla="*/ 3900865 w 5522614"/>
                <a:gd name="connsiteY9" fmla="*/ 2310021 h 2842076"/>
                <a:gd name="connsiteX10" fmla="*/ 4119327 w 5522614"/>
                <a:gd name="connsiteY10" fmla="*/ 1095469 h 2842076"/>
                <a:gd name="connsiteX11" fmla="*/ 4843813 w 5522614"/>
                <a:gd name="connsiteY11" fmla="*/ 1448012 h 2842076"/>
                <a:gd name="connsiteX12" fmla="*/ 5314384 w 5522614"/>
                <a:gd name="connsiteY12" fmla="*/ 2417275 h 2842076"/>
                <a:gd name="connsiteX13" fmla="*/ 5314384 w 5522614"/>
                <a:gd name="connsiteY13" fmla="*/ 2417275 h 2842076"/>
                <a:gd name="connsiteX14" fmla="*/ 5486400 w 5522614"/>
                <a:gd name="connsiteY14" fmla="*/ 2679825 h 2842076"/>
                <a:gd name="connsiteX15" fmla="*/ 5522614 w 5522614"/>
                <a:gd name="connsiteY15" fmla="*/ 2697932 h 2842076"/>
                <a:gd name="connsiteX0" fmla="*/ 0 w 5522614"/>
                <a:gd name="connsiteY0" fmla="*/ 0 h 2842076"/>
                <a:gd name="connsiteX1" fmla="*/ 253497 w 5522614"/>
                <a:gd name="connsiteY1" fmla="*/ 1041148 h 2842076"/>
                <a:gd name="connsiteX2" fmla="*/ 624689 w 5522614"/>
                <a:gd name="connsiteY2" fmla="*/ 1611517 h 2842076"/>
                <a:gd name="connsiteX3" fmla="*/ 1475715 w 5522614"/>
                <a:gd name="connsiteY3" fmla="*/ 1023041 h 2842076"/>
                <a:gd name="connsiteX4" fmla="*/ 2077170 w 5522614"/>
                <a:gd name="connsiteY4" fmla="*/ 1044093 h 2842076"/>
                <a:gd name="connsiteX5" fmla="*/ 2376865 w 5522614"/>
                <a:gd name="connsiteY5" fmla="*/ 1762338 h 2842076"/>
                <a:gd name="connsiteX6" fmla="*/ 2525739 w 5522614"/>
                <a:gd name="connsiteY6" fmla="*/ 2688879 h 2842076"/>
                <a:gd name="connsiteX7" fmla="*/ 3605561 w 5522614"/>
                <a:gd name="connsiteY7" fmla="*/ 2681521 h 2842076"/>
                <a:gd name="connsiteX8" fmla="*/ 3757927 w 5522614"/>
                <a:gd name="connsiteY8" fmla="*/ 2610035 h 2842076"/>
                <a:gd name="connsiteX9" fmla="*/ 3900865 w 5522614"/>
                <a:gd name="connsiteY9" fmla="*/ 2310021 h 2842076"/>
                <a:gd name="connsiteX10" fmla="*/ 4119327 w 5522614"/>
                <a:gd name="connsiteY10" fmla="*/ 1095469 h 2842076"/>
                <a:gd name="connsiteX11" fmla="*/ 4843813 w 5522614"/>
                <a:gd name="connsiteY11" fmla="*/ 1448012 h 2842076"/>
                <a:gd name="connsiteX12" fmla="*/ 5314384 w 5522614"/>
                <a:gd name="connsiteY12" fmla="*/ 2417275 h 2842076"/>
                <a:gd name="connsiteX13" fmla="*/ 5314384 w 5522614"/>
                <a:gd name="connsiteY13" fmla="*/ 2417275 h 2842076"/>
                <a:gd name="connsiteX14" fmla="*/ 5486400 w 5522614"/>
                <a:gd name="connsiteY14" fmla="*/ 2679825 h 2842076"/>
                <a:gd name="connsiteX15" fmla="*/ 5522614 w 5522614"/>
                <a:gd name="connsiteY15" fmla="*/ 2697932 h 2842076"/>
                <a:gd name="connsiteX0" fmla="*/ 0 w 5522614"/>
                <a:gd name="connsiteY0" fmla="*/ 0 h 2842076"/>
                <a:gd name="connsiteX1" fmla="*/ 253497 w 5522614"/>
                <a:gd name="connsiteY1" fmla="*/ 1041148 h 2842076"/>
                <a:gd name="connsiteX2" fmla="*/ 624689 w 5522614"/>
                <a:gd name="connsiteY2" fmla="*/ 1611517 h 2842076"/>
                <a:gd name="connsiteX3" fmla="*/ 848072 w 5522614"/>
                <a:gd name="connsiteY3" fmla="*/ 1095581 h 2842076"/>
                <a:gd name="connsiteX4" fmla="*/ 1475715 w 5522614"/>
                <a:gd name="connsiteY4" fmla="*/ 1023041 h 2842076"/>
                <a:gd name="connsiteX5" fmla="*/ 2077170 w 5522614"/>
                <a:gd name="connsiteY5" fmla="*/ 1044093 h 2842076"/>
                <a:gd name="connsiteX6" fmla="*/ 2376865 w 5522614"/>
                <a:gd name="connsiteY6" fmla="*/ 1762338 h 2842076"/>
                <a:gd name="connsiteX7" fmla="*/ 2525739 w 5522614"/>
                <a:gd name="connsiteY7" fmla="*/ 2688879 h 2842076"/>
                <a:gd name="connsiteX8" fmla="*/ 3605561 w 5522614"/>
                <a:gd name="connsiteY8" fmla="*/ 2681521 h 2842076"/>
                <a:gd name="connsiteX9" fmla="*/ 3757927 w 5522614"/>
                <a:gd name="connsiteY9" fmla="*/ 2610035 h 2842076"/>
                <a:gd name="connsiteX10" fmla="*/ 3900865 w 5522614"/>
                <a:gd name="connsiteY10" fmla="*/ 2310021 h 2842076"/>
                <a:gd name="connsiteX11" fmla="*/ 4119327 w 5522614"/>
                <a:gd name="connsiteY11" fmla="*/ 1095469 h 2842076"/>
                <a:gd name="connsiteX12" fmla="*/ 4843813 w 5522614"/>
                <a:gd name="connsiteY12" fmla="*/ 1448012 h 2842076"/>
                <a:gd name="connsiteX13" fmla="*/ 5314384 w 5522614"/>
                <a:gd name="connsiteY13" fmla="*/ 2417275 h 2842076"/>
                <a:gd name="connsiteX14" fmla="*/ 5314384 w 5522614"/>
                <a:gd name="connsiteY14" fmla="*/ 2417275 h 2842076"/>
                <a:gd name="connsiteX15" fmla="*/ 5486400 w 5522614"/>
                <a:gd name="connsiteY15" fmla="*/ 2679825 h 2842076"/>
                <a:gd name="connsiteX16" fmla="*/ 5522614 w 5522614"/>
                <a:gd name="connsiteY16" fmla="*/ 2697932 h 2842076"/>
                <a:gd name="connsiteX0" fmla="*/ 0 w 5522614"/>
                <a:gd name="connsiteY0" fmla="*/ 0 h 2842076"/>
                <a:gd name="connsiteX1" fmla="*/ 253497 w 5522614"/>
                <a:gd name="connsiteY1" fmla="*/ 1041148 h 2842076"/>
                <a:gd name="connsiteX2" fmla="*/ 624689 w 5522614"/>
                <a:gd name="connsiteY2" fmla="*/ 1182865 h 2842076"/>
                <a:gd name="connsiteX3" fmla="*/ 848072 w 5522614"/>
                <a:gd name="connsiteY3" fmla="*/ 1095581 h 2842076"/>
                <a:gd name="connsiteX4" fmla="*/ 1475715 w 5522614"/>
                <a:gd name="connsiteY4" fmla="*/ 1023041 h 2842076"/>
                <a:gd name="connsiteX5" fmla="*/ 2077170 w 5522614"/>
                <a:gd name="connsiteY5" fmla="*/ 1044093 h 2842076"/>
                <a:gd name="connsiteX6" fmla="*/ 2376865 w 5522614"/>
                <a:gd name="connsiteY6" fmla="*/ 1762338 h 2842076"/>
                <a:gd name="connsiteX7" fmla="*/ 2525739 w 5522614"/>
                <a:gd name="connsiteY7" fmla="*/ 2688879 h 2842076"/>
                <a:gd name="connsiteX8" fmla="*/ 3605561 w 5522614"/>
                <a:gd name="connsiteY8" fmla="*/ 2681521 h 2842076"/>
                <a:gd name="connsiteX9" fmla="*/ 3757927 w 5522614"/>
                <a:gd name="connsiteY9" fmla="*/ 2610035 h 2842076"/>
                <a:gd name="connsiteX10" fmla="*/ 3900865 w 5522614"/>
                <a:gd name="connsiteY10" fmla="*/ 2310021 h 2842076"/>
                <a:gd name="connsiteX11" fmla="*/ 4119327 w 5522614"/>
                <a:gd name="connsiteY11" fmla="*/ 1095469 h 2842076"/>
                <a:gd name="connsiteX12" fmla="*/ 4843813 w 5522614"/>
                <a:gd name="connsiteY12" fmla="*/ 1448012 h 2842076"/>
                <a:gd name="connsiteX13" fmla="*/ 5314384 w 5522614"/>
                <a:gd name="connsiteY13" fmla="*/ 2417275 h 2842076"/>
                <a:gd name="connsiteX14" fmla="*/ 5314384 w 5522614"/>
                <a:gd name="connsiteY14" fmla="*/ 2417275 h 2842076"/>
                <a:gd name="connsiteX15" fmla="*/ 5486400 w 5522614"/>
                <a:gd name="connsiteY15" fmla="*/ 2679825 h 2842076"/>
                <a:gd name="connsiteX16" fmla="*/ 5522614 w 5522614"/>
                <a:gd name="connsiteY16" fmla="*/ 2697932 h 2842076"/>
                <a:gd name="connsiteX0" fmla="*/ 0 w 5522614"/>
                <a:gd name="connsiteY0" fmla="*/ 0 h 2842076"/>
                <a:gd name="connsiteX1" fmla="*/ 253497 w 5522614"/>
                <a:gd name="connsiteY1" fmla="*/ 1041148 h 2842076"/>
                <a:gd name="connsiteX2" fmla="*/ 624689 w 5522614"/>
                <a:gd name="connsiteY2" fmla="*/ 1039965 h 2842076"/>
                <a:gd name="connsiteX3" fmla="*/ 848072 w 5522614"/>
                <a:gd name="connsiteY3" fmla="*/ 1095581 h 2842076"/>
                <a:gd name="connsiteX4" fmla="*/ 1475715 w 5522614"/>
                <a:gd name="connsiteY4" fmla="*/ 1023041 h 2842076"/>
                <a:gd name="connsiteX5" fmla="*/ 2077170 w 5522614"/>
                <a:gd name="connsiteY5" fmla="*/ 1044093 h 2842076"/>
                <a:gd name="connsiteX6" fmla="*/ 2376865 w 5522614"/>
                <a:gd name="connsiteY6" fmla="*/ 1762338 h 2842076"/>
                <a:gd name="connsiteX7" fmla="*/ 2525739 w 5522614"/>
                <a:gd name="connsiteY7" fmla="*/ 2688879 h 2842076"/>
                <a:gd name="connsiteX8" fmla="*/ 3605561 w 5522614"/>
                <a:gd name="connsiteY8" fmla="*/ 2681521 h 2842076"/>
                <a:gd name="connsiteX9" fmla="*/ 3757927 w 5522614"/>
                <a:gd name="connsiteY9" fmla="*/ 2610035 h 2842076"/>
                <a:gd name="connsiteX10" fmla="*/ 3900865 w 5522614"/>
                <a:gd name="connsiteY10" fmla="*/ 2310021 h 2842076"/>
                <a:gd name="connsiteX11" fmla="*/ 4119327 w 5522614"/>
                <a:gd name="connsiteY11" fmla="*/ 1095469 h 2842076"/>
                <a:gd name="connsiteX12" fmla="*/ 4843813 w 5522614"/>
                <a:gd name="connsiteY12" fmla="*/ 1448012 h 2842076"/>
                <a:gd name="connsiteX13" fmla="*/ 5314384 w 5522614"/>
                <a:gd name="connsiteY13" fmla="*/ 2417275 h 2842076"/>
                <a:gd name="connsiteX14" fmla="*/ 5314384 w 5522614"/>
                <a:gd name="connsiteY14" fmla="*/ 2417275 h 2842076"/>
                <a:gd name="connsiteX15" fmla="*/ 5486400 w 5522614"/>
                <a:gd name="connsiteY15" fmla="*/ 2679825 h 2842076"/>
                <a:gd name="connsiteX16" fmla="*/ 5522614 w 5522614"/>
                <a:gd name="connsiteY16" fmla="*/ 2697932 h 2842076"/>
                <a:gd name="connsiteX0" fmla="*/ 0 w 5522614"/>
                <a:gd name="connsiteY0" fmla="*/ 0 h 2818267"/>
                <a:gd name="connsiteX1" fmla="*/ 253497 w 5522614"/>
                <a:gd name="connsiteY1" fmla="*/ 1041148 h 2818267"/>
                <a:gd name="connsiteX2" fmla="*/ 624689 w 5522614"/>
                <a:gd name="connsiteY2" fmla="*/ 1039965 h 2818267"/>
                <a:gd name="connsiteX3" fmla="*/ 848072 w 5522614"/>
                <a:gd name="connsiteY3" fmla="*/ 1095581 h 2818267"/>
                <a:gd name="connsiteX4" fmla="*/ 1475715 w 5522614"/>
                <a:gd name="connsiteY4" fmla="*/ 1023041 h 2818267"/>
                <a:gd name="connsiteX5" fmla="*/ 2077170 w 5522614"/>
                <a:gd name="connsiteY5" fmla="*/ 1044093 h 2818267"/>
                <a:gd name="connsiteX6" fmla="*/ 2233957 w 5522614"/>
                <a:gd name="connsiteY6" fmla="*/ 1905190 h 2818267"/>
                <a:gd name="connsiteX7" fmla="*/ 2525739 w 5522614"/>
                <a:gd name="connsiteY7" fmla="*/ 2688879 h 2818267"/>
                <a:gd name="connsiteX8" fmla="*/ 3605561 w 5522614"/>
                <a:gd name="connsiteY8" fmla="*/ 2681521 h 2818267"/>
                <a:gd name="connsiteX9" fmla="*/ 3757927 w 5522614"/>
                <a:gd name="connsiteY9" fmla="*/ 2610035 h 2818267"/>
                <a:gd name="connsiteX10" fmla="*/ 3900865 w 5522614"/>
                <a:gd name="connsiteY10" fmla="*/ 2310021 h 2818267"/>
                <a:gd name="connsiteX11" fmla="*/ 4119327 w 5522614"/>
                <a:gd name="connsiteY11" fmla="*/ 1095469 h 2818267"/>
                <a:gd name="connsiteX12" fmla="*/ 4843813 w 5522614"/>
                <a:gd name="connsiteY12" fmla="*/ 1448012 h 2818267"/>
                <a:gd name="connsiteX13" fmla="*/ 5314384 w 5522614"/>
                <a:gd name="connsiteY13" fmla="*/ 2417275 h 2818267"/>
                <a:gd name="connsiteX14" fmla="*/ 5314384 w 5522614"/>
                <a:gd name="connsiteY14" fmla="*/ 2417275 h 2818267"/>
                <a:gd name="connsiteX15" fmla="*/ 5486400 w 5522614"/>
                <a:gd name="connsiteY15" fmla="*/ 2679825 h 2818267"/>
                <a:gd name="connsiteX16" fmla="*/ 5522614 w 5522614"/>
                <a:gd name="connsiteY16" fmla="*/ 2697932 h 2818267"/>
                <a:gd name="connsiteX0" fmla="*/ 0 w 5522614"/>
                <a:gd name="connsiteY0" fmla="*/ 0 h 3103995"/>
                <a:gd name="connsiteX1" fmla="*/ 253497 w 5522614"/>
                <a:gd name="connsiteY1" fmla="*/ 1041148 h 3103995"/>
                <a:gd name="connsiteX2" fmla="*/ 624689 w 5522614"/>
                <a:gd name="connsiteY2" fmla="*/ 1039965 h 3103995"/>
                <a:gd name="connsiteX3" fmla="*/ 848072 w 5522614"/>
                <a:gd name="connsiteY3" fmla="*/ 1095581 h 3103995"/>
                <a:gd name="connsiteX4" fmla="*/ 1475715 w 5522614"/>
                <a:gd name="connsiteY4" fmla="*/ 1023041 h 3103995"/>
                <a:gd name="connsiteX5" fmla="*/ 2077170 w 5522614"/>
                <a:gd name="connsiteY5" fmla="*/ 1044093 h 3103995"/>
                <a:gd name="connsiteX6" fmla="*/ 2233957 w 5522614"/>
                <a:gd name="connsiteY6" fmla="*/ 1905190 h 3103995"/>
                <a:gd name="connsiteX7" fmla="*/ 2525739 w 5522614"/>
                <a:gd name="connsiteY7" fmla="*/ 2974607 h 3103995"/>
                <a:gd name="connsiteX8" fmla="*/ 3605561 w 5522614"/>
                <a:gd name="connsiteY8" fmla="*/ 2681521 h 3103995"/>
                <a:gd name="connsiteX9" fmla="*/ 3757927 w 5522614"/>
                <a:gd name="connsiteY9" fmla="*/ 2610035 h 3103995"/>
                <a:gd name="connsiteX10" fmla="*/ 3900865 w 5522614"/>
                <a:gd name="connsiteY10" fmla="*/ 2310021 h 3103995"/>
                <a:gd name="connsiteX11" fmla="*/ 4119327 w 5522614"/>
                <a:gd name="connsiteY11" fmla="*/ 1095469 h 3103995"/>
                <a:gd name="connsiteX12" fmla="*/ 4843813 w 5522614"/>
                <a:gd name="connsiteY12" fmla="*/ 1448012 h 3103995"/>
                <a:gd name="connsiteX13" fmla="*/ 5314384 w 5522614"/>
                <a:gd name="connsiteY13" fmla="*/ 2417275 h 3103995"/>
                <a:gd name="connsiteX14" fmla="*/ 5314384 w 5522614"/>
                <a:gd name="connsiteY14" fmla="*/ 2417275 h 3103995"/>
                <a:gd name="connsiteX15" fmla="*/ 5486400 w 5522614"/>
                <a:gd name="connsiteY15" fmla="*/ 2679825 h 3103995"/>
                <a:gd name="connsiteX16" fmla="*/ 5522614 w 5522614"/>
                <a:gd name="connsiteY16" fmla="*/ 2697932 h 3103995"/>
                <a:gd name="connsiteX0" fmla="*/ 0 w 5522614"/>
                <a:gd name="connsiteY0" fmla="*/ 0 h 3139710"/>
                <a:gd name="connsiteX1" fmla="*/ 253497 w 5522614"/>
                <a:gd name="connsiteY1" fmla="*/ 1041148 h 3139710"/>
                <a:gd name="connsiteX2" fmla="*/ 624689 w 5522614"/>
                <a:gd name="connsiteY2" fmla="*/ 1039965 h 3139710"/>
                <a:gd name="connsiteX3" fmla="*/ 848072 w 5522614"/>
                <a:gd name="connsiteY3" fmla="*/ 1095581 h 3139710"/>
                <a:gd name="connsiteX4" fmla="*/ 1475715 w 5522614"/>
                <a:gd name="connsiteY4" fmla="*/ 1023041 h 3139710"/>
                <a:gd name="connsiteX5" fmla="*/ 2077170 w 5522614"/>
                <a:gd name="connsiteY5" fmla="*/ 1044093 h 3139710"/>
                <a:gd name="connsiteX6" fmla="*/ 2233957 w 5522614"/>
                <a:gd name="connsiteY6" fmla="*/ 1905190 h 3139710"/>
                <a:gd name="connsiteX7" fmla="*/ 2525739 w 5522614"/>
                <a:gd name="connsiteY7" fmla="*/ 2974607 h 3139710"/>
                <a:gd name="connsiteX8" fmla="*/ 3605561 w 5522614"/>
                <a:gd name="connsiteY8" fmla="*/ 2895811 h 3139710"/>
                <a:gd name="connsiteX9" fmla="*/ 3757927 w 5522614"/>
                <a:gd name="connsiteY9" fmla="*/ 2610035 h 3139710"/>
                <a:gd name="connsiteX10" fmla="*/ 3900865 w 5522614"/>
                <a:gd name="connsiteY10" fmla="*/ 2310021 h 3139710"/>
                <a:gd name="connsiteX11" fmla="*/ 4119327 w 5522614"/>
                <a:gd name="connsiteY11" fmla="*/ 1095469 h 3139710"/>
                <a:gd name="connsiteX12" fmla="*/ 4843813 w 5522614"/>
                <a:gd name="connsiteY12" fmla="*/ 1448012 h 3139710"/>
                <a:gd name="connsiteX13" fmla="*/ 5314384 w 5522614"/>
                <a:gd name="connsiteY13" fmla="*/ 2417275 h 3139710"/>
                <a:gd name="connsiteX14" fmla="*/ 5314384 w 5522614"/>
                <a:gd name="connsiteY14" fmla="*/ 2417275 h 3139710"/>
                <a:gd name="connsiteX15" fmla="*/ 5486400 w 5522614"/>
                <a:gd name="connsiteY15" fmla="*/ 2679825 h 3139710"/>
                <a:gd name="connsiteX16" fmla="*/ 5522614 w 5522614"/>
                <a:gd name="connsiteY16" fmla="*/ 2697932 h 3139710"/>
                <a:gd name="connsiteX0" fmla="*/ 0 w 5522614"/>
                <a:gd name="connsiteY0" fmla="*/ 0 h 3139710"/>
                <a:gd name="connsiteX1" fmla="*/ 253497 w 5522614"/>
                <a:gd name="connsiteY1" fmla="*/ 1041148 h 3139710"/>
                <a:gd name="connsiteX2" fmla="*/ 624689 w 5522614"/>
                <a:gd name="connsiteY2" fmla="*/ 1039965 h 3139710"/>
                <a:gd name="connsiteX3" fmla="*/ 848072 w 5522614"/>
                <a:gd name="connsiteY3" fmla="*/ 1095581 h 3139710"/>
                <a:gd name="connsiteX4" fmla="*/ 1475715 w 5522614"/>
                <a:gd name="connsiteY4" fmla="*/ 1023041 h 3139710"/>
                <a:gd name="connsiteX5" fmla="*/ 2077170 w 5522614"/>
                <a:gd name="connsiteY5" fmla="*/ 1044093 h 3139710"/>
                <a:gd name="connsiteX6" fmla="*/ 2233957 w 5522614"/>
                <a:gd name="connsiteY6" fmla="*/ 1905190 h 3139710"/>
                <a:gd name="connsiteX7" fmla="*/ 2525739 w 5522614"/>
                <a:gd name="connsiteY7" fmla="*/ 2974607 h 3139710"/>
                <a:gd name="connsiteX8" fmla="*/ 3605561 w 5522614"/>
                <a:gd name="connsiteY8" fmla="*/ 2895811 h 3139710"/>
                <a:gd name="connsiteX9" fmla="*/ 3757927 w 5522614"/>
                <a:gd name="connsiteY9" fmla="*/ 2610035 h 3139710"/>
                <a:gd name="connsiteX10" fmla="*/ 3900865 w 5522614"/>
                <a:gd name="connsiteY10" fmla="*/ 2310021 h 3139710"/>
                <a:gd name="connsiteX11" fmla="*/ 4119327 w 5522614"/>
                <a:gd name="connsiteY11" fmla="*/ 1095469 h 3139710"/>
                <a:gd name="connsiteX12" fmla="*/ 4843813 w 5522614"/>
                <a:gd name="connsiteY12" fmla="*/ 1448012 h 3139710"/>
                <a:gd name="connsiteX13" fmla="*/ 5139085 w 5522614"/>
                <a:gd name="connsiteY13" fmla="*/ 2157627 h 3139710"/>
                <a:gd name="connsiteX14" fmla="*/ 5314384 w 5522614"/>
                <a:gd name="connsiteY14" fmla="*/ 2417275 h 3139710"/>
                <a:gd name="connsiteX15" fmla="*/ 5314384 w 5522614"/>
                <a:gd name="connsiteY15" fmla="*/ 2417275 h 3139710"/>
                <a:gd name="connsiteX16" fmla="*/ 5486400 w 5522614"/>
                <a:gd name="connsiteY16" fmla="*/ 2679825 h 3139710"/>
                <a:gd name="connsiteX17" fmla="*/ 5522614 w 5522614"/>
                <a:gd name="connsiteY17" fmla="*/ 2697932 h 3139710"/>
                <a:gd name="connsiteX0" fmla="*/ 0 w 5665458"/>
                <a:gd name="connsiteY0" fmla="*/ 0 h 3139710"/>
                <a:gd name="connsiteX1" fmla="*/ 253497 w 5665458"/>
                <a:gd name="connsiteY1" fmla="*/ 1041148 h 3139710"/>
                <a:gd name="connsiteX2" fmla="*/ 624689 w 5665458"/>
                <a:gd name="connsiteY2" fmla="*/ 1039965 h 3139710"/>
                <a:gd name="connsiteX3" fmla="*/ 848072 w 5665458"/>
                <a:gd name="connsiteY3" fmla="*/ 1095581 h 3139710"/>
                <a:gd name="connsiteX4" fmla="*/ 1475715 w 5665458"/>
                <a:gd name="connsiteY4" fmla="*/ 1023041 h 3139710"/>
                <a:gd name="connsiteX5" fmla="*/ 2077170 w 5665458"/>
                <a:gd name="connsiteY5" fmla="*/ 1044093 h 3139710"/>
                <a:gd name="connsiteX6" fmla="*/ 2233957 w 5665458"/>
                <a:gd name="connsiteY6" fmla="*/ 1905190 h 3139710"/>
                <a:gd name="connsiteX7" fmla="*/ 2525739 w 5665458"/>
                <a:gd name="connsiteY7" fmla="*/ 2974607 h 3139710"/>
                <a:gd name="connsiteX8" fmla="*/ 3605561 w 5665458"/>
                <a:gd name="connsiteY8" fmla="*/ 2895811 h 3139710"/>
                <a:gd name="connsiteX9" fmla="*/ 3757927 w 5665458"/>
                <a:gd name="connsiteY9" fmla="*/ 2610035 h 3139710"/>
                <a:gd name="connsiteX10" fmla="*/ 3900865 w 5665458"/>
                <a:gd name="connsiteY10" fmla="*/ 2310021 h 3139710"/>
                <a:gd name="connsiteX11" fmla="*/ 4119327 w 5665458"/>
                <a:gd name="connsiteY11" fmla="*/ 1095469 h 3139710"/>
                <a:gd name="connsiteX12" fmla="*/ 4843813 w 5665458"/>
                <a:gd name="connsiteY12" fmla="*/ 1448012 h 3139710"/>
                <a:gd name="connsiteX13" fmla="*/ 5139085 w 5665458"/>
                <a:gd name="connsiteY13" fmla="*/ 2157627 h 3139710"/>
                <a:gd name="connsiteX14" fmla="*/ 5314384 w 5665458"/>
                <a:gd name="connsiteY14" fmla="*/ 2417275 h 3139710"/>
                <a:gd name="connsiteX15" fmla="*/ 5314384 w 5665458"/>
                <a:gd name="connsiteY15" fmla="*/ 2417275 h 3139710"/>
                <a:gd name="connsiteX16" fmla="*/ 5486400 w 5665458"/>
                <a:gd name="connsiteY16" fmla="*/ 2679825 h 3139710"/>
                <a:gd name="connsiteX17" fmla="*/ 5665458 w 5665458"/>
                <a:gd name="connsiteY17" fmla="*/ 2983660 h 3139710"/>
                <a:gd name="connsiteX0" fmla="*/ 0 w 5665458"/>
                <a:gd name="connsiteY0" fmla="*/ 0 h 3139710"/>
                <a:gd name="connsiteX1" fmla="*/ 253497 w 5665458"/>
                <a:gd name="connsiteY1" fmla="*/ 1041148 h 3139710"/>
                <a:gd name="connsiteX2" fmla="*/ 609948 w 5665458"/>
                <a:gd name="connsiteY2" fmla="*/ 624094 h 3139710"/>
                <a:gd name="connsiteX3" fmla="*/ 624689 w 5665458"/>
                <a:gd name="connsiteY3" fmla="*/ 1039965 h 3139710"/>
                <a:gd name="connsiteX4" fmla="*/ 848072 w 5665458"/>
                <a:gd name="connsiteY4" fmla="*/ 1095581 h 3139710"/>
                <a:gd name="connsiteX5" fmla="*/ 1475715 w 5665458"/>
                <a:gd name="connsiteY5" fmla="*/ 1023041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624689 w 5665458"/>
                <a:gd name="connsiteY3" fmla="*/ 1039965 h 3139710"/>
                <a:gd name="connsiteX4" fmla="*/ 848072 w 5665458"/>
                <a:gd name="connsiteY4" fmla="*/ 1095581 h 3139710"/>
                <a:gd name="connsiteX5" fmla="*/ 1475715 w 5665458"/>
                <a:gd name="connsiteY5" fmla="*/ 1023041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624689 w 5665458"/>
                <a:gd name="connsiteY3" fmla="*/ 1039965 h 3139710"/>
                <a:gd name="connsiteX4" fmla="*/ 1205230 w 5665458"/>
                <a:gd name="connsiteY4" fmla="*/ 809805 h 3139710"/>
                <a:gd name="connsiteX5" fmla="*/ 1475715 w 5665458"/>
                <a:gd name="connsiteY5" fmla="*/ 1023041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624689 w 5665458"/>
                <a:gd name="connsiteY3" fmla="*/ 1039965 h 3139710"/>
                <a:gd name="connsiteX4" fmla="*/ 1205230 w 5665458"/>
                <a:gd name="connsiteY4" fmla="*/ 809805 h 3139710"/>
                <a:gd name="connsiteX5" fmla="*/ 1689997 w 5665458"/>
                <a:gd name="connsiteY5" fmla="*/ 1023041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910409 w 5665458"/>
                <a:gd name="connsiteY3" fmla="*/ 611313 h 3139710"/>
                <a:gd name="connsiteX4" fmla="*/ 1205230 w 5665458"/>
                <a:gd name="connsiteY4" fmla="*/ 809805 h 3139710"/>
                <a:gd name="connsiteX5" fmla="*/ 1689997 w 5665458"/>
                <a:gd name="connsiteY5" fmla="*/ 1023041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910409 w 5665458"/>
                <a:gd name="connsiteY3" fmla="*/ 611313 h 3139710"/>
                <a:gd name="connsiteX4" fmla="*/ 1205230 w 5665458"/>
                <a:gd name="connsiteY4" fmla="*/ 809805 h 3139710"/>
                <a:gd name="connsiteX5" fmla="*/ 1832841 w 5665458"/>
                <a:gd name="connsiteY5" fmla="*/ 880141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910409 w 5665458"/>
                <a:gd name="connsiteY3" fmla="*/ 611313 h 3139710"/>
                <a:gd name="connsiteX4" fmla="*/ 1205230 w 5665458"/>
                <a:gd name="connsiteY4" fmla="*/ 809805 h 3139710"/>
                <a:gd name="connsiteX5" fmla="*/ 1832841 w 5665458"/>
                <a:gd name="connsiteY5" fmla="*/ 594365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910409 w 5665458"/>
                <a:gd name="connsiteY3" fmla="*/ 611313 h 3139710"/>
                <a:gd name="connsiteX4" fmla="*/ 1205230 w 5665458"/>
                <a:gd name="connsiteY4" fmla="*/ 524029 h 3139710"/>
                <a:gd name="connsiteX5" fmla="*/ 1832841 w 5665458"/>
                <a:gd name="connsiteY5" fmla="*/ 594365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757927 w 5665458"/>
                <a:gd name="connsiteY10" fmla="*/ 261003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910409 w 5665458"/>
                <a:gd name="connsiteY3" fmla="*/ 611313 h 3139710"/>
                <a:gd name="connsiteX4" fmla="*/ 1205230 w 5665458"/>
                <a:gd name="connsiteY4" fmla="*/ 524029 h 3139710"/>
                <a:gd name="connsiteX5" fmla="*/ 1832841 w 5665458"/>
                <a:gd name="connsiteY5" fmla="*/ 594365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900771 w 5665458"/>
                <a:gd name="connsiteY10" fmla="*/ 282432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3139710"/>
                <a:gd name="connsiteX1" fmla="*/ 396341 w 5665458"/>
                <a:gd name="connsiteY1" fmla="*/ 398182 h 3139710"/>
                <a:gd name="connsiteX2" fmla="*/ 609948 w 5665458"/>
                <a:gd name="connsiteY2" fmla="*/ 624094 h 3139710"/>
                <a:gd name="connsiteX3" fmla="*/ 910409 w 5665458"/>
                <a:gd name="connsiteY3" fmla="*/ 611313 h 3139710"/>
                <a:gd name="connsiteX4" fmla="*/ 1205230 w 5665458"/>
                <a:gd name="connsiteY4" fmla="*/ 524029 h 3139710"/>
                <a:gd name="connsiteX5" fmla="*/ 1832841 w 5665458"/>
                <a:gd name="connsiteY5" fmla="*/ 594365 h 3139710"/>
                <a:gd name="connsiteX6" fmla="*/ 2077170 w 5665458"/>
                <a:gd name="connsiteY6" fmla="*/ 1044093 h 3139710"/>
                <a:gd name="connsiteX7" fmla="*/ 2233957 w 5665458"/>
                <a:gd name="connsiteY7" fmla="*/ 1905190 h 3139710"/>
                <a:gd name="connsiteX8" fmla="*/ 2525739 w 5665458"/>
                <a:gd name="connsiteY8" fmla="*/ 2974607 h 3139710"/>
                <a:gd name="connsiteX9" fmla="*/ 3605561 w 5665458"/>
                <a:gd name="connsiteY9" fmla="*/ 2895811 h 3139710"/>
                <a:gd name="connsiteX10" fmla="*/ 3900771 w 5665458"/>
                <a:gd name="connsiteY10" fmla="*/ 2824325 h 3139710"/>
                <a:gd name="connsiteX11" fmla="*/ 3900865 w 5665458"/>
                <a:gd name="connsiteY11" fmla="*/ 2310021 h 3139710"/>
                <a:gd name="connsiteX12" fmla="*/ 4119327 w 5665458"/>
                <a:gd name="connsiteY12" fmla="*/ 1095469 h 3139710"/>
                <a:gd name="connsiteX13" fmla="*/ 4843813 w 5665458"/>
                <a:gd name="connsiteY13" fmla="*/ 1448012 h 3139710"/>
                <a:gd name="connsiteX14" fmla="*/ 5139085 w 5665458"/>
                <a:gd name="connsiteY14" fmla="*/ 2157627 h 3139710"/>
                <a:gd name="connsiteX15" fmla="*/ 5314384 w 5665458"/>
                <a:gd name="connsiteY15" fmla="*/ 2417275 h 3139710"/>
                <a:gd name="connsiteX16" fmla="*/ 5314384 w 5665458"/>
                <a:gd name="connsiteY16" fmla="*/ 2417275 h 3139710"/>
                <a:gd name="connsiteX17" fmla="*/ 5486400 w 5665458"/>
                <a:gd name="connsiteY17" fmla="*/ 2679825 h 3139710"/>
                <a:gd name="connsiteX18" fmla="*/ 5665458 w 5665458"/>
                <a:gd name="connsiteY18" fmla="*/ 2983660 h 3139710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19327 w 5665458"/>
                <a:gd name="connsiteY12" fmla="*/ 1095469 h 2997994"/>
                <a:gd name="connsiteX13" fmla="*/ 4843813 w 5665458"/>
                <a:gd name="connsiteY13" fmla="*/ 1448012 h 2997994"/>
                <a:gd name="connsiteX14" fmla="*/ 5139085 w 5665458"/>
                <a:gd name="connsiteY14" fmla="*/ 2157627 h 2997994"/>
                <a:gd name="connsiteX15" fmla="*/ 5314384 w 5665458"/>
                <a:gd name="connsiteY15" fmla="*/ 2417275 h 2997994"/>
                <a:gd name="connsiteX16" fmla="*/ 5314384 w 5665458"/>
                <a:gd name="connsiteY16" fmla="*/ 2417275 h 2997994"/>
                <a:gd name="connsiteX17" fmla="*/ 5486400 w 5665458"/>
                <a:gd name="connsiteY17" fmla="*/ 2679825 h 2997994"/>
                <a:gd name="connsiteX18" fmla="*/ 5665458 w 5665458"/>
                <a:gd name="connsiteY18" fmla="*/ 2983660 h 2997994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19327 w 5665458"/>
                <a:gd name="connsiteY12" fmla="*/ 1095469 h 2997994"/>
                <a:gd name="connsiteX13" fmla="*/ 4558029 w 5665458"/>
                <a:gd name="connsiteY13" fmla="*/ 1448012 h 2997994"/>
                <a:gd name="connsiteX14" fmla="*/ 5139085 w 5665458"/>
                <a:gd name="connsiteY14" fmla="*/ 2157627 h 2997994"/>
                <a:gd name="connsiteX15" fmla="*/ 5314384 w 5665458"/>
                <a:gd name="connsiteY15" fmla="*/ 2417275 h 2997994"/>
                <a:gd name="connsiteX16" fmla="*/ 5314384 w 5665458"/>
                <a:gd name="connsiteY16" fmla="*/ 2417275 h 2997994"/>
                <a:gd name="connsiteX17" fmla="*/ 5486400 w 5665458"/>
                <a:gd name="connsiteY17" fmla="*/ 2679825 h 2997994"/>
                <a:gd name="connsiteX18" fmla="*/ 5665458 w 5665458"/>
                <a:gd name="connsiteY18" fmla="*/ 2983660 h 2997994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19327 w 5665458"/>
                <a:gd name="connsiteY12" fmla="*/ 1095469 h 2997994"/>
                <a:gd name="connsiteX13" fmla="*/ 4324697 w 5665458"/>
                <a:gd name="connsiteY13" fmla="*/ 1295611 h 2997994"/>
                <a:gd name="connsiteX14" fmla="*/ 4558029 w 5665458"/>
                <a:gd name="connsiteY14" fmla="*/ 1448012 h 2997994"/>
                <a:gd name="connsiteX15" fmla="*/ 5139085 w 5665458"/>
                <a:gd name="connsiteY15" fmla="*/ 2157627 h 2997994"/>
                <a:gd name="connsiteX16" fmla="*/ 5314384 w 5665458"/>
                <a:gd name="connsiteY16" fmla="*/ 2417275 h 2997994"/>
                <a:gd name="connsiteX17" fmla="*/ 5314384 w 5665458"/>
                <a:gd name="connsiteY17" fmla="*/ 2417275 h 2997994"/>
                <a:gd name="connsiteX18" fmla="*/ 5486400 w 5665458"/>
                <a:gd name="connsiteY18" fmla="*/ 2679825 h 2997994"/>
                <a:gd name="connsiteX19" fmla="*/ 5665458 w 5665458"/>
                <a:gd name="connsiteY19" fmla="*/ 2983660 h 2997994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19327 w 5665458"/>
                <a:gd name="connsiteY12" fmla="*/ 1595511 h 2997994"/>
                <a:gd name="connsiteX13" fmla="*/ 4324697 w 5665458"/>
                <a:gd name="connsiteY13" fmla="*/ 1295611 h 2997994"/>
                <a:gd name="connsiteX14" fmla="*/ 4558029 w 5665458"/>
                <a:gd name="connsiteY14" fmla="*/ 1448012 h 2997994"/>
                <a:gd name="connsiteX15" fmla="*/ 5139085 w 5665458"/>
                <a:gd name="connsiteY15" fmla="*/ 2157627 h 2997994"/>
                <a:gd name="connsiteX16" fmla="*/ 5314384 w 5665458"/>
                <a:gd name="connsiteY16" fmla="*/ 2417275 h 2997994"/>
                <a:gd name="connsiteX17" fmla="*/ 5314384 w 5665458"/>
                <a:gd name="connsiteY17" fmla="*/ 2417275 h 2997994"/>
                <a:gd name="connsiteX18" fmla="*/ 5486400 w 5665458"/>
                <a:gd name="connsiteY18" fmla="*/ 2679825 h 2997994"/>
                <a:gd name="connsiteX19" fmla="*/ 5665458 w 5665458"/>
                <a:gd name="connsiteY19" fmla="*/ 2983660 h 2997994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05622 w 5665458"/>
                <a:gd name="connsiteY12" fmla="*/ 2005220 h 2997994"/>
                <a:gd name="connsiteX13" fmla="*/ 4119327 w 5665458"/>
                <a:gd name="connsiteY13" fmla="*/ 1595511 h 2997994"/>
                <a:gd name="connsiteX14" fmla="*/ 4324697 w 5665458"/>
                <a:gd name="connsiteY14" fmla="*/ 1295611 h 2997994"/>
                <a:gd name="connsiteX15" fmla="*/ 4558029 w 5665458"/>
                <a:gd name="connsiteY15" fmla="*/ 1448012 h 2997994"/>
                <a:gd name="connsiteX16" fmla="*/ 5139085 w 5665458"/>
                <a:gd name="connsiteY16" fmla="*/ 2157627 h 2997994"/>
                <a:gd name="connsiteX17" fmla="*/ 5314384 w 5665458"/>
                <a:gd name="connsiteY17" fmla="*/ 2417275 h 2997994"/>
                <a:gd name="connsiteX18" fmla="*/ 5314384 w 5665458"/>
                <a:gd name="connsiteY18" fmla="*/ 2417275 h 2997994"/>
                <a:gd name="connsiteX19" fmla="*/ 5486400 w 5665458"/>
                <a:gd name="connsiteY19" fmla="*/ 2679825 h 2997994"/>
                <a:gd name="connsiteX20" fmla="*/ 5665458 w 5665458"/>
                <a:gd name="connsiteY20" fmla="*/ 2983660 h 2997994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05622 w 5665458"/>
                <a:gd name="connsiteY12" fmla="*/ 2005220 h 2997994"/>
                <a:gd name="connsiteX13" fmla="*/ 4119327 w 5665458"/>
                <a:gd name="connsiteY13" fmla="*/ 1595511 h 2997994"/>
                <a:gd name="connsiteX14" fmla="*/ 4272309 w 5665458"/>
                <a:gd name="connsiteY14" fmla="*/ 1381333 h 2997994"/>
                <a:gd name="connsiteX15" fmla="*/ 4324697 w 5665458"/>
                <a:gd name="connsiteY15" fmla="*/ 1295611 h 2997994"/>
                <a:gd name="connsiteX16" fmla="*/ 4558029 w 5665458"/>
                <a:gd name="connsiteY16" fmla="*/ 1448012 h 2997994"/>
                <a:gd name="connsiteX17" fmla="*/ 5139085 w 5665458"/>
                <a:gd name="connsiteY17" fmla="*/ 2157627 h 2997994"/>
                <a:gd name="connsiteX18" fmla="*/ 5314384 w 5665458"/>
                <a:gd name="connsiteY18" fmla="*/ 2417275 h 2997994"/>
                <a:gd name="connsiteX19" fmla="*/ 5314384 w 5665458"/>
                <a:gd name="connsiteY19" fmla="*/ 2417275 h 2997994"/>
                <a:gd name="connsiteX20" fmla="*/ 5486400 w 5665458"/>
                <a:gd name="connsiteY20" fmla="*/ 2679825 h 2997994"/>
                <a:gd name="connsiteX21" fmla="*/ 5665458 w 5665458"/>
                <a:gd name="connsiteY21" fmla="*/ 2983660 h 2997994"/>
                <a:gd name="connsiteX0" fmla="*/ 0 w 5665458"/>
                <a:gd name="connsiteY0" fmla="*/ 0 h 2997994"/>
                <a:gd name="connsiteX1" fmla="*/ 396341 w 5665458"/>
                <a:gd name="connsiteY1" fmla="*/ 398182 h 2997994"/>
                <a:gd name="connsiteX2" fmla="*/ 609948 w 5665458"/>
                <a:gd name="connsiteY2" fmla="*/ 624094 h 2997994"/>
                <a:gd name="connsiteX3" fmla="*/ 910409 w 5665458"/>
                <a:gd name="connsiteY3" fmla="*/ 611313 h 2997994"/>
                <a:gd name="connsiteX4" fmla="*/ 1205230 w 5665458"/>
                <a:gd name="connsiteY4" fmla="*/ 524029 h 2997994"/>
                <a:gd name="connsiteX5" fmla="*/ 1832841 w 5665458"/>
                <a:gd name="connsiteY5" fmla="*/ 594365 h 2997994"/>
                <a:gd name="connsiteX6" fmla="*/ 2077170 w 5665458"/>
                <a:gd name="connsiteY6" fmla="*/ 1044093 h 2997994"/>
                <a:gd name="connsiteX7" fmla="*/ 2233957 w 5665458"/>
                <a:gd name="connsiteY7" fmla="*/ 1905190 h 2997994"/>
                <a:gd name="connsiteX8" fmla="*/ 2525739 w 5665458"/>
                <a:gd name="connsiteY8" fmla="*/ 2831707 h 2997994"/>
                <a:gd name="connsiteX9" fmla="*/ 3605561 w 5665458"/>
                <a:gd name="connsiteY9" fmla="*/ 2895811 h 2997994"/>
                <a:gd name="connsiteX10" fmla="*/ 3900771 w 5665458"/>
                <a:gd name="connsiteY10" fmla="*/ 2824325 h 2997994"/>
                <a:gd name="connsiteX11" fmla="*/ 3900865 w 5665458"/>
                <a:gd name="connsiteY11" fmla="*/ 2310021 h 2997994"/>
                <a:gd name="connsiteX12" fmla="*/ 4105622 w 5665458"/>
                <a:gd name="connsiteY12" fmla="*/ 2005220 h 2997994"/>
                <a:gd name="connsiteX13" fmla="*/ 4119327 w 5665458"/>
                <a:gd name="connsiteY13" fmla="*/ 1595511 h 2997994"/>
                <a:gd name="connsiteX14" fmla="*/ 4272309 w 5665458"/>
                <a:gd name="connsiteY14" fmla="*/ 1381333 h 2997994"/>
                <a:gd name="connsiteX15" fmla="*/ 4324697 w 5665458"/>
                <a:gd name="connsiteY15" fmla="*/ 1295611 h 2997994"/>
                <a:gd name="connsiteX16" fmla="*/ 4700873 w 5665458"/>
                <a:gd name="connsiteY16" fmla="*/ 1733740 h 2997994"/>
                <a:gd name="connsiteX17" fmla="*/ 5139085 w 5665458"/>
                <a:gd name="connsiteY17" fmla="*/ 2157627 h 2997994"/>
                <a:gd name="connsiteX18" fmla="*/ 5314384 w 5665458"/>
                <a:gd name="connsiteY18" fmla="*/ 2417275 h 2997994"/>
                <a:gd name="connsiteX19" fmla="*/ 5314384 w 5665458"/>
                <a:gd name="connsiteY19" fmla="*/ 2417275 h 2997994"/>
                <a:gd name="connsiteX20" fmla="*/ 5486400 w 5665458"/>
                <a:gd name="connsiteY20" fmla="*/ 2679825 h 2997994"/>
                <a:gd name="connsiteX21" fmla="*/ 5665458 w 5665458"/>
                <a:gd name="connsiteY21" fmla="*/ 2983660 h 2997994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900771 w 5665458"/>
                <a:gd name="connsiteY10" fmla="*/ 2824325 h 3039893"/>
                <a:gd name="connsiteX11" fmla="*/ 3900865 w 5665458"/>
                <a:gd name="connsiteY11" fmla="*/ 2310021 h 3039893"/>
                <a:gd name="connsiteX12" fmla="*/ 4105622 w 5665458"/>
                <a:gd name="connsiteY12" fmla="*/ 2005220 h 3039893"/>
                <a:gd name="connsiteX13" fmla="*/ 4119327 w 5665458"/>
                <a:gd name="connsiteY13" fmla="*/ 1595511 h 3039893"/>
                <a:gd name="connsiteX14" fmla="*/ 4272309 w 5665458"/>
                <a:gd name="connsiteY14" fmla="*/ 1381333 h 3039893"/>
                <a:gd name="connsiteX15" fmla="*/ 4324697 w 5665458"/>
                <a:gd name="connsiteY15" fmla="*/ 1295611 h 3039893"/>
                <a:gd name="connsiteX16" fmla="*/ 4700873 w 5665458"/>
                <a:gd name="connsiteY16" fmla="*/ 1733740 h 3039893"/>
                <a:gd name="connsiteX17" fmla="*/ 5139085 w 5665458"/>
                <a:gd name="connsiteY17" fmla="*/ 2157627 h 3039893"/>
                <a:gd name="connsiteX18" fmla="*/ 5314384 w 5665458"/>
                <a:gd name="connsiteY18" fmla="*/ 2417275 h 3039893"/>
                <a:gd name="connsiteX19" fmla="*/ 5314384 w 5665458"/>
                <a:gd name="connsiteY19" fmla="*/ 2417275 h 3039893"/>
                <a:gd name="connsiteX20" fmla="*/ 5486400 w 5665458"/>
                <a:gd name="connsiteY20" fmla="*/ 2679825 h 3039893"/>
                <a:gd name="connsiteX21" fmla="*/ 5665458 w 5665458"/>
                <a:gd name="connsiteY21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900771 w 5665458"/>
                <a:gd name="connsiteY10" fmla="*/ 2824325 h 3039893"/>
                <a:gd name="connsiteX11" fmla="*/ 3900865 w 5665458"/>
                <a:gd name="connsiteY11" fmla="*/ 2310021 h 3039893"/>
                <a:gd name="connsiteX12" fmla="*/ 4034184 w 5665458"/>
                <a:gd name="connsiteY12" fmla="*/ 2148096 h 3039893"/>
                <a:gd name="connsiteX13" fmla="*/ 4105622 w 5665458"/>
                <a:gd name="connsiteY13" fmla="*/ 2005220 h 3039893"/>
                <a:gd name="connsiteX14" fmla="*/ 4119327 w 5665458"/>
                <a:gd name="connsiteY14" fmla="*/ 1595511 h 3039893"/>
                <a:gd name="connsiteX15" fmla="*/ 4272309 w 5665458"/>
                <a:gd name="connsiteY15" fmla="*/ 1381333 h 3039893"/>
                <a:gd name="connsiteX16" fmla="*/ 4324697 w 5665458"/>
                <a:gd name="connsiteY16" fmla="*/ 1295611 h 3039893"/>
                <a:gd name="connsiteX17" fmla="*/ 4700873 w 5665458"/>
                <a:gd name="connsiteY17" fmla="*/ 1733740 h 3039893"/>
                <a:gd name="connsiteX18" fmla="*/ 5139085 w 5665458"/>
                <a:gd name="connsiteY18" fmla="*/ 2157627 h 3039893"/>
                <a:gd name="connsiteX19" fmla="*/ 5314384 w 5665458"/>
                <a:gd name="connsiteY19" fmla="*/ 2417275 h 3039893"/>
                <a:gd name="connsiteX20" fmla="*/ 5314384 w 5665458"/>
                <a:gd name="connsiteY20" fmla="*/ 2417275 h 3039893"/>
                <a:gd name="connsiteX21" fmla="*/ 5486400 w 5665458"/>
                <a:gd name="connsiteY21" fmla="*/ 2679825 h 3039893"/>
                <a:gd name="connsiteX22" fmla="*/ 5665458 w 5665458"/>
                <a:gd name="connsiteY22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900771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119327 w 5665458"/>
                <a:gd name="connsiteY15" fmla="*/ 1595511 h 3039893"/>
                <a:gd name="connsiteX16" fmla="*/ 4272309 w 5665458"/>
                <a:gd name="connsiteY16" fmla="*/ 1381333 h 3039893"/>
                <a:gd name="connsiteX17" fmla="*/ 4324697 w 5665458"/>
                <a:gd name="connsiteY17" fmla="*/ 1295611 h 3039893"/>
                <a:gd name="connsiteX18" fmla="*/ 4700873 w 5665458"/>
                <a:gd name="connsiteY18" fmla="*/ 1733740 h 3039893"/>
                <a:gd name="connsiteX19" fmla="*/ 5139085 w 5665458"/>
                <a:gd name="connsiteY19" fmla="*/ 2157627 h 3039893"/>
                <a:gd name="connsiteX20" fmla="*/ 5314384 w 5665458"/>
                <a:gd name="connsiteY20" fmla="*/ 2417275 h 3039893"/>
                <a:gd name="connsiteX21" fmla="*/ 5314384 w 5665458"/>
                <a:gd name="connsiteY21" fmla="*/ 2417275 h 3039893"/>
                <a:gd name="connsiteX22" fmla="*/ 5486400 w 5665458"/>
                <a:gd name="connsiteY22" fmla="*/ 2679825 h 3039893"/>
                <a:gd name="connsiteX23" fmla="*/ 5665458 w 5665458"/>
                <a:gd name="connsiteY23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119327 w 5665458"/>
                <a:gd name="connsiteY15" fmla="*/ 1595511 h 3039893"/>
                <a:gd name="connsiteX16" fmla="*/ 4272309 w 5665458"/>
                <a:gd name="connsiteY16" fmla="*/ 1381333 h 3039893"/>
                <a:gd name="connsiteX17" fmla="*/ 4324697 w 5665458"/>
                <a:gd name="connsiteY17" fmla="*/ 1295611 h 3039893"/>
                <a:gd name="connsiteX18" fmla="*/ 4700873 w 5665458"/>
                <a:gd name="connsiteY18" fmla="*/ 1733740 h 3039893"/>
                <a:gd name="connsiteX19" fmla="*/ 5139085 w 5665458"/>
                <a:gd name="connsiteY19" fmla="*/ 2157627 h 3039893"/>
                <a:gd name="connsiteX20" fmla="*/ 5314384 w 5665458"/>
                <a:gd name="connsiteY20" fmla="*/ 2417275 h 3039893"/>
                <a:gd name="connsiteX21" fmla="*/ 5314384 w 5665458"/>
                <a:gd name="connsiteY21" fmla="*/ 2417275 h 3039893"/>
                <a:gd name="connsiteX22" fmla="*/ 5486400 w 5665458"/>
                <a:gd name="connsiteY22" fmla="*/ 2679825 h 3039893"/>
                <a:gd name="connsiteX23" fmla="*/ 5665458 w 5665458"/>
                <a:gd name="connsiteY23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119327 w 5665458"/>
                <a:gd name="connsiteY15" fmla="*/ 1595511 h 3039893"/>
                <a:gd name="connsiteX16" fmla="*/ 4253259 w 5665458"/>
                <a:gd name="connsiteY16" fmla="*/ 1586146 h 3039893"/>
                <a:gd name="connsiteX17" fmla="*/ 4272309 w 5665458"/>
                <a:gd name="connsiteY17" fmla="*/ 1381333 h 3039893"/>
                <a:gd name="connsiteX18" fmla="*/ 4324697 w 5665458"/>
                <a:gd name="connsiteY18" fmla="*/ 1295611 h 3039893"/>
                <a:gd name="connsiteX19" fmla="*/ 4700873 w 5665458"/>
                <a:gd name="connsiteY19" fmla="*/ 1733740 h 3039893"/>
                <a:gd name="connsiteX20" fmla="*/ 5139085 w 5665458"/>
                <a:gd name="connsiteY20" fmla="*/ 2157627 h 3039893"/>
                <a:gd name="connsiteX21" fmla="*/ 5314384 w 5665458"/>
                <a:gd name="connsiteY21" fmla="*/ 2417275 h 3039893"/>
                <a:gd name="connsiteX22" fmla="*/ 5314384 w 5665458"/>
                <a:gd name="connsiteY22" fmla="*/ 2417275 h 3039893"/>
                <a:gd name="connsiteX23" fmla="*/ 5486400 w 5665458"/>
                <a:gd name="connsiteY23" fmla="*/ 2679825 h 3039893"/>
                <a:gd name="connsiteX24" fmla="*/ 5665458 w 5665458"/>
                <a:gd name="connsiteY24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262171 w 5665458"/>
                <a:gd name="connsiteY15" fmla="*/ 1738363 h 3039893"/>
                <a:gd name="connsiteX16" fmla="*/ 4253259 w 5665458"/>
                <a:gd name="connsiteY16" fmla="*/ 1586146 h 3039893"/>
                <a:gd name="connsiteX17" fmla="*/ 4272309 w 5665458"/>
                <a:gd name="connsiteY17" fmla="*/ 1381333 h 3039893"/>
                <a:gd name="connsiteX18" fmla="*/ 4324697 w 5665458"/>
                <a:gd name="connsiteY18" fmla="*/ 1295611 h 3039893"/>
                <a:gd name="connsiteX19" fmla="*/ 4700873 w 5665458"/>
                <a:gd name="connsiteY19" fmla="*/ 1733740 h 3039893"/>
                <a:gd name="connsiteX20" fmla="*/ 5139085 w 5665458"/>
                <a:gd name="connsiteY20" fmla="*/ 2157627 h 3039893"/>
                <a:gd name="connsiteX21" fmla="*/ 5314384 w 5665458"/>
                <a:gd name="connsiteY21" fmla="*/ 2417275 h 3039893"/>
                <a:gd name="connsiteX22" fmla="*/ 5314384 w 5665458"/>
                <a:gd name="connsiteY22" fmla="*/ 2417275 h 3039893"/>
                <a:gd name="connsiteX23" fmla="*/ 5486400 w 5665458"/>
                <a:gd name="connsiteY23" fmla="*/ 2679825 h 3039893"/>
                <a:gd name="connsiteX24" fmla="*/ 5665458 w 5665458"/>
                <a:gd name="connsiteY24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262171 w 5665458"/>
                <a:gd name="connsiteY15" fmla="*/ 1738363 h 3039893"/>
                <a:gd name="connsiteX16" fmla="*/ 4253259 w 5665458"/>
                <a:gd name="connsiteY16" fmla="*/ 1586146 h 3039893"/>
                <a:gd name="connsiteX17" fmla="*/ 4272309 w 5665458"/>
                <a:gd name="connsiteY17" fmla="*/ 1381333 h 3039893"/>
                <a:gd name="connsiteX18" fmla="*/ 4324697 w 5665458"/>
                <a:gd name="connsiteY18" fmla="*/ 1295611 h 3039893"/>
                <a:gd name="connsiteX19" fmla="*/ 4481859 w 5665458"/>
                <a:gd name="connsiteY19" fmla="*/ 1290871 h 3039893"/>
                <a:gd name="connsiteX20" fmla="*/ 4700873 w 5665458"/>
                <a:gd name="connsiteY20" fmla="*/ 1733740 h 3039893"/>
                <a:gd name="connsiteX21" fmla="*/ 5139085 w 5665458"/>
                <a:gd name="connsiteY21" fmla="*/ 2157627 h 3039893"/>
                <a:gd name="connsiteX22" fmla="*/ 5314384 w 5665458"/>
                <a:gd name="connsiteY22" fmla="*/ 2417275 h 3039893"/>
                <a:gd name="connsiteX23" fmla="*/ 5314384 w 5665458"/>
                <a:gd name="connsiteY23" fmla="*/ 2417275 h 3039893"/>
                <a:gd name="connsiteX24" fmla="*/ 5486400 w 5665458"/>
                <a:gd name="connsiteY24" fmla="*/ 2679825 h 3039893"/>
                <a:gd name="connsiteX25" fmla="*/ 5665458 w 5665458"/>
                <a:gd name="connsiteY25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262171 w 5665458"/>
                <a:gd name="connsiteY15" fmla="*/ 1738363 h 3039893"/>
                <a:gd name="connsiteX16" fmla="*/ 4253259 w 5665458"/>
                <a:gd name="connsiteY16" fmla="*/ 1586146 h 3039893"/>
                <a:gd name="connsiteX17" fmla="*/ 4272309 w 5665458"/>
                <a:gd name="connsiteY17" fmla="*/ 1381333 h 3039893"/>
                <a:gd name="connsiteX18" fmla="*/ 4291390 w 5665458"/>
                <a:gd name="connsiteY18" fmla="*/ 1367071 h 3039893"/>
                <a:gd name="connsiteX19" fmla="*/ 4324697 w 5665458"/>
                <a:gd name="connsiteY19" fmla="*/ 1295611 h 3039893"/>
                <a:gd name="connsiteX20" fmla="*/ 4481859 w 5665458"/>
                <a:gd name="connsiteY20" fmla="*/ 1290871 h 3039893"/>
                <a:gd name="connsiteX21" fmla="*/ 4700873 w 5665458"/>
                <a:gd name="connsiteY21" fmla="*/ 1733740 h 3039893"/>
                <a:gd name="connsiteX22" fmla="*/ 5139085 w 5665458"/>
                <a:gd name="connsiteY22" fmla="*/ 2157627 h 3039893"/>
                <a:gd name="connsiteX23" fmla="*/ 5314384 w 5665458"/>
                <a:gd name="connsiteY23" fmla="*/ 2417275 h 3039893"/>
                <a:gd name="connsiteX24" fmla="*/ 5314384 w 5665458"/>
                <a:gd name="connsiteY24" fmla="*/ 2417275 h 3039893"/>
                <a:gd name="connsiteX25" fmla="*/ 5486400 w 5665458"/>
                <a:gd name="connsiteY25" fmla="*/ 2679825 h 3039893"/>
                <a:gd name="connsiteX26" fmla="*/ 5665458 w 5665458"/>
                <a:gd name="connsiteY26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262171 w 5665458"/>
                <a:gd name="connsiteY15" fmla="*/ 1738363 h 3039893"/>
                <a:gd name="connsiteX16" fmla="*/ 4253259 w 5665458"/>
                <a:gd name="connsiteY16" fmla="*/ 1443246 h 3039893"/>
                <a:gd name="connsiteX17" fmla="*/ 4272309 w 5665458"/>
                <a:gd name="connsiteY17" fmla="*/ 1381333 h 3039893"/>
                <a:gd name="connsiteX18" fmla="*/ 4291390 w 5665458"/>
                <a:gd name="connsiteY18" fmla="*/ 1367071 h 3039893"/>
                <a:gd name="connsiteX19" fmla="*/ 4324697 w 5665458"/>
                <a:gd name="connsiteY19" fmla="*/ 1295611 h 3039893"/>
                <a:gd name="connsiteX20" fmla="*/ 4481859 w 5665458"/>
                <a:gd name="connsiteY20" fmla="*/ 1290871 h 3039893"/>
                <a:gd name="connsiteX21" fmla="*/ 4700873 w 5665458"/>
                <a:gd name="connsiteY21" fmla="*/ 1733740 h 3039893"/>
                <a:gd name="connsiteX22" fmla="*/ 5139085 w 5665458"/>
                <a:gd name="connsiteY22" fmla="*/ 2157627 h 3039893"/>
                <a:gd name="connsiteX23" fmla="*/ 5314384 w 5665458"/>
                <a:gd name="connsiteY23" fmla="*/ 2417275 h 3039893"/>
                <a:gd name="connsiteX24" fmla="*/ 5314384 w 5665458"/>
                <a:gd name="connsiteY24" fmla="*/ 2417275 h 3039893"/>
                <a:gd name="connsiteX25" fmla="*/ 5486400 w 5665458"/>
                <a:gd name="connsiteY25" fmla="*/ 2679825 h 3039893"/>
                <a:gd name="connsiteX26" fmla="*/ 5665458 w 5665458"/>
                <a:gd name="connsiteY26" fmla="*/ 2983660 h 3039893"/>
                <a:gd name="connsiteX0" fmla="*/ 0 w 5665458"/>
                <a:gd name="connsiteY0" fmla="*/ 0 h 3039893"/>
                <a:gd name="connsiteX1" fmla="*/ 396341 w 5665458"/>
                <a:gd name="connsiteY1" fmla="*/ 398182 h 3039893"/>
                <a:gd name="connsiteX2" fmla="*/ 609948 w 5665458"/>
                <a:gd name="connsiteY2" fmla="*/ 624094 h 3039893"/>
                <a:gd name="connsiteX3" fmla="*/ 910409 w 5665458"/>
                <a:gd name="connsiteY3" fmla="*/ 611313 h 3039893"/>
                <a:gd name="connsiteX4" fmla="*/ 1205230 w 5665458"/>
                <a:gd name="connsiteY4" fmla="*/ 524029 h 3039893"/>
                <a:gd name="connsiteX5" fmla="*/ 1832841 w 5665458"/>
                <a:gd name="connsiteY5" fmla="*/ 594365 h 3039893"/>
                <a:gd name="connsiteX6" fmla="*/ 2077170 w 5665458"/>
                <a:gd name="connsiteY6" fmla="*/ 1044093 h 3039893"/>
                <a:gd name="connsiteX7" fmla="*/ 2233957 w 5665458"/>
                <a:gd name="connsiteY7" fmla="*/ 1905190 h 3039893"/>
                <a:gd name="connsiteX8" fmla="*/ 2525739 w 5665458"/>
                <a:gd name="connsiteY8" fmla="*/ 2831707 h 3039893"/>
                <a:gd name="connsiteX9" fmla="*/ 3105463 w 5665458"/>
                <a:gd name="connsiteY9" fmla="*/ 3038663 h 3039893"/>
                <a:gd name="connsiteX10" fmla="*/ 3543549 w 5665458"/>
                <a:gd name="connsiteY10" fmla="*/ 2824325 h 3039893"/>
                <a:gd name="connsiteX11" fmla="*/ 3757957 w 5665458"/>
                <a:gd name="connsiteY11" fmla="*/ 2610058 h 3039893"/>
                <a:gd name="connsiteX12" fmla="*/ 3900865 w 5665458"/>
                <a:gd name="connsiteY12" fmla="*/ 2310021 h 3039893"/>
                <a:gd name="connsiteX13" fmla="*/ 4034184 w 5665458"/>
                <a:gd name="connsiteY13" fmla="*/ 2148096 h 3039893"/>
                <a:gd name="connsiteX14" fmla="*/ 4105622 w 5665458"/>
                <a:gd name="connsiteY14" fmla="*/ 2005220 h 3039893"/>
                <a:gd name="connsiteX15" fmla="*/ 4262171 w 5665458"/>
                <a:gd name="connsiteY15" fmla="*/ 1738363 h 3039893"/>
                <a:gd name="connsiteX16" fmla="*/ 4253259 w 5665458"/>
                <a:gd name="connsiteY16" fmla="*/ 1443246 h 3039893"/>
                <a:gd name="connsiteX17" fmla="*/ 4253290 w 5665458"/>
                <a:gd name="connsiteY17" fmla="*/ 1443271 h 3039893"/>
                <a:gd name="connsiteX18" fmla="*/ 4272309 w 5665458"/>
                <a:gd name="connsiteY18" fmla="*/ 1381333 h 3039893"/>
                <a:gd name="connsiteX19" fmla="*/ 4291390 w 5665458"/>
                <a:gd name="connsiteY19" fmla="*/ 1367071 h 3039893"/>
                <a:gd name="connsiteX20" fmla="*/ 4324697 w 5665458"/>
                <a:gd name="connsiteY20" fmla="*/ 1295611 h 3039893"/>
                <a:gd name="connsiteX21" fmla="*/ 4481859 w 5665458"/>
                <a:gd name="connsiteY21" fmla="*/ 1290871 h 3039893"/>
                <a:gd name="connsiteX22" fmla="*/ 4700873 w 5665458"/>
                <a:gd name="connsiteY22" fmla="*/ 1733740 h 3039893"/>
                <a:gd name="connsiteX23" fmla="*/ 5139085 w 5665458"/>
                <a:gd name="connsiteY23" fmla="*/ 2157627 h 3039893"/>
                <a:gd name="connsiteX24" fmla="*/ 5314384 w 5665458"/>
                <a:gd name="connsiteY24" fmla="*/ 2417275 h 3039893"/>
                <a:gd name="connsiteX25" fmla="*/ 5314384 w 5665458"/>
                <a:gd name="connsiteY25" fmla="*/ 2417275 h 3039893"/>
                <a:gd name="connsiteX26" fmla="*/ 5486400 w 5665458"/>
                <a:gd name="connsiteY26" fmla="*/ 2679825 h 3039893"/>
                <a:gd name="connsiteX27" fmla="*/ 5665458 w 5665458"/>
                <a:gd name="connsiteY27" fmla="*/ 2983660 h 30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65458" h="3039893">
                  <a:moveTo>
                    <a:pt x="0" y="0"/>
                  </a:moveTo>
                  <a:cubicBezTo>
                    <a:pt x="74691" y="386281"/>
                    <a:pt x="292226" y="224855"/>
                    <a:pt x="396341" y="398182"/>
                  </a:cubicBezTo>
                  <a:cubicBezTo>
                    <a:pt x="438473" y="573640"/>
                    <a:pt x="524270" y="588572"/>
                    <a:pt x="609948" y="624094"/>
                  </a:cubicBezTo>
                  <a:cubicBezTo>
                    <a:pt x="695626" y="659616"/>
                    <a:pt x="811195" y="627990"/>
                    <a:pt x="910409" y="611313"/>
                  </a:cubicBezTo>
                  <a:cubicBezTo>
                    <a:pt x="1009623" y="594636"/>
                    <a:pt x="1051491" y="526854"/>
                    <a:pt x="1205230" y="524029"/>
                  </a:cubicBezTo>
                  <a:cubicBezTo>
                    <a:pt x="1358969" y="521204"/>
                    <a:pt x="1687518" y="507688"/>
                    <a:pt x="1832841" y="594365"/>
                  </a:cubicBezTo>
                  <a:cubicBezTo>
                    <a:pt x="1978164" y="681042"/>
                    <a:pt x="2010317" y="825622"/>
                    <a:pt x="2077170" y="1044093"/>
                  </a:cubicBezTo>
                  <a:cubicBezTo>
                    <a:pt x="2144023" y="1262564"/>
                    <a:pt x="2159196" y="1607254"/>
                    <a:pt x="2233957" y="1905190"/>
                  </a:cubicBezTo>
                  <a:cubicBezTo>
                    <a:pt x="2308719" y="2203126"/>
                    <a:pt x="2380488" y="2642795"/>
                    <a:pt x="2525739" y="2831707"/>
                  </a:cubicBezTo>
                  <a:cubicBezTo>
                    <a:pt x="2670990" y="3020619"/>
                    <a:pt x="2935828" y="3039893"/>
                    <a:pt x="3105463" y="3038663"/>
                  </a:cubicBezTo>
                  <a:cubicBezTo>
                    <a:pt x="3275098" y="3037433"/>
                    <a:pt x="3434800" y="2895759"/>
                    <a:pt x="3543549" y="2824325"/>
                  </a:cubicBezTo>
                  <a:cubicBezTo>
                    <a:pt x="3652298" y="2752891"/>
                    <a:pt x="3698404" y="2695775"/>
                    <a:pt x="3757957" y="2610058"/>
                  </a:cubicBezTo>
                  <a:cubicBezTo>
                    <a:pt x="3817510" y="2524341"/>
                    <a:pt x="3854827" y="2387015"/>
                    <a:pt x="3900865" y="2310021"/>
                  </a:cubicBezTo>
                  <a:cubicBezTo>
                    <a:pt x="3946903" y="2233027"/>
                    <a:pt x="4000058" y="2198896"/>
                    <a:pt x="4034184" y="2148096"/>
                  </a:cubicBezTo>
                  <a:cubicBezTo>
                    <a:pt x="4068310" y="2097296"/>
                    <a:pt x="4067624" y="2073509"/>
                    <a:pt x="4105622" y="2005220"/>
                  </a:cubicBezTo>
                  <a:cubicBezTo>
                    <a:pt x="4143620" y="1936931"/>
                    <a:pt x="4237565" y="1832025"/>
                    <a:pt x="4262171" y="1738363"/>
                  </a:cubicBezTo>
                  <a:cubicBezTo>
                    <a:pt x="4286777" y="1644701"/>
                    <a:pt x="4254739" y="1492428"/>
                    <a:pt x="4253259" y="1443246"/>
                  </a:cubicBezTo>
                  <a:cubicBezTo>
                    <a:pt x="4251779" y="1394064"/>
                    <a:pt x="4250115" y="1453590"/>
                    <a:pt x="4253290" y="1443271"/>
                  </a:cubicBezTo>
                  <a:cubicBezTo>
                    <a:pt x="4256465" y="1432952"/>
                    <a:pt x="4265959" y="1394033"/>
                    <a:pt x="4272309" y="1381333"/>
                  </a:cubicBezTo>
                  <a:cubicBezTo>
                    <a:pt x="4278659" y="1368633"/>
                    <a:pt x="4282659" y="1381358"/>
                    <a:pt x="4291390" y="1367071"/>
                  </a:cubicBezTo>
                  <a:cubicBezTo>
                    <a:pt x="4300121" y="1352784"/>
                    <a:pt x="4292952" y="1308311"/>
                    <a:pt x="4324697" y="1295611"/>
                  </a:cubicBezTo>
                  <a:cubicBezTo>
                    <a:pt x="4356442" y="1282911"/>
                    <a:pt x="4419163" y="1217850"/>
                    <a:pt x="4481859" y="1290871"/>
                  </a:cubicBezTo>
                  <a:cubicBezTo>
                    <a:pt x="4544555" y="1363892"/>
                    <a:pt x="4591335" y="1589281"/>
                    <a:pt x="4700873" y="1733740"/>
                  </a:cubicBezTo>
                  <a:cubicBezTo>
                    <a:pt x="4810411" y="1878199"/>
                    <a:pt x="5036833" y="2043705"/>
                    <a:pt x="5139085" y="2157627"/>
                  </a:cubicBezTo>
                  <a:cubicBezTo>
                    <a:pt x="5241337" y="2271549"/>
                    <a:pt x="5237548" y="2254941"/>
                    <a:pt x="5314384" y="2417275"/>
                  </a:cubicBezTo>
                  <a:lnTo>
                    <a:pt x="5314384" y="2417275"/>
                  </a:lnTo>
                  <a:cubicBezTo>
                    <a:pt x="5343053" y="2461033"/>
                    <a:pt x="5427888" y="2585427"/>
                    <a:pt x="5486400" y="2679825"/>
                  </a:cubicBezTo>
                  <a:cubicBezTo>
                    <a:pt x="5544912" y="2774223"/>
                    <a:pt x="5664703" y="2997994"/>
                    <a:pt x="5665458" y="298366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29058" y="5417122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Time</a:t>
              </a:r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345147" y="1353909"/>
              <a:ext cx="6870191" cy="4013441"/>
              <a:chOff x="1345147" y="1353909"/>
              <a:chExt cx="6870191" cy="401344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785124" y="1785926"/>
                <a:ext cx="5858707" cy="3581424"/>
                <a:chOff x="1785124" y="1785926"/>
                <a:chExt cx="5858707" cy="358142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365" y="3570685"/>
                  <a:ext cx="3571106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0800000" flipV="1">
                  <a:off x="1785918" y="5357826"/>
                  <a:ext cx="5857913" cy="95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2071670" y="1353909"/>
                <a:ext cx="24288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err="1" smtClean="0"/>
                  <a:t>Rituximab</a:t>
                </a:r>
                <a:r>
                  <a:rPr lang="en-CA" dirty="0" smtClean="0"/>
                  <a:t> 375 mg/m2 IV weekly x 4 doses</a:t>
                </a:r>
                <a:endParaRPr lang="en-US" dirty="0"/>
              </a:p>
            </p:txBody>
          </p:sp>
          <p:cxnSp>
            <p:nvCxnSpPr>
              <p:cNvPr id="59" name="Straight Arrow Connector 58"/>
              <p:cNvCxnSpPr>
                <a:stCxn id="56" idx="2"/>
              </p:cNvCxnSpPr>
              <p:nvPr/>
            </p:nvCxnSpPr>
            <p:spPr>
              <a:xfrm rot="5400000">
                <a:off x="2536016" y="1607332"/>
                <a:ext cx="357192" cy="114300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643306" y="2143116"/>
                <a:ext cx="2286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err="1" smtClean="0"/>
                  <a:t>CyBorD</a:t>
                </a:r>
                <a:r>
                  <a:rPr lang="en-CA" dirty="0" smtClean="0"/>
                  <a:t> x 6 months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rot="10800000" flipV="1">
                <a:off x="4000496" y="2500306"/>
                <a:ext cx="500066" cy="35719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5400000">
                <a:off x="6143636" y="3071810"/>
                <a:ext cx="714380" cy="14287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5929322" y="2357430"/>
                <a:ext cx="2286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err="1" smtClean="0"/>
                  <a:t>CyBorD</a:t>
                </a:r>
                <a:r>
                  <a:rPr lang="en-CA" dirty="0" smtClean="0"/>
                  <a:t> x 6 months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16200000">
                <a:off x="529681" y="3315772"/>
                <a:ext cx="200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 smtClean="0"/>
                  <a:t>24hr urine protein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 smtClean="0"/>
              <a:t>Clinical Pearls</a:t>
            </a:r>
            <a:endParaRPr lang="en-US" sz="3200" u="sng" dirty="0"/>
          </a:p>
        </p:txBody>
      </p:sp>
      <p:sp>
        <p:nvSpPr>
          <p:cNvPr id="66" name="TextBox 65"/>
          <p:cNvSpPr txBox="1"/>
          <p:nvPr/>
        </p:nvSpPr>
        <p:spPr>
          <a:xfrm>
            <a:off x="714348" y="208438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dirty="0" smtClean="0"/>
              <a:t> MGUS is common. So are peripheral neuropathy and </a:t>
            </a:r>
            <a:r>
              <a:rPr lang="en-CA" dirty="0" err="1" smtClean="0"/>
              <a:t>albuminuria</a:t>
            </a:r>
            <a:r>
              <a:rPr lang="en-CA" dirty="0" smtClean="0"/>
              <a:t>. MGCS are uncommon. </a:t>
            </a:r>
            <a:r>
              <a:rPr lang="en-CA" b="1" dirty="0" smtClean="0">
                <a:solidFill>
                  <a:srgbClr val="C00000"/>
                </a:solidFill>
              </a:rPr>
              <a:t>Have a high degree of awareness</a:t>
            </a:r>
            <a:r>
              <a:rPr lang="en-CA" dirty="0" smtClean="0"/>
              <a:t>.  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MGRS requires a renal biopsy! 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All other MGCS require a </a:t>
            </a:r>
            <a:r>
              <a:rPr lang="en-CA" dirty="0" err="1" smtClean="0"/>
              <a:t>clinicopathologic</a:t>
            </a:r>
            <a:r>
              <a:rPr lang="en-CA" dirty="0" smtClean="0"/>
              <a:t> diagnosis. Involve other experts like nephrology, neurology and dermatology. 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Other than AL amyloidosis, there are no evidence-based recommendations on how to manage MGCS (just expert consensus)</a:t>
            </a:r>
          </a:p>
          <a:p>
            <a:pPr>
              <a:buFont typeface="Wingdings" pitchFamily="2" charset="2"/>
              <a:buChar char="Ø"/>
            </a:pPr>
            <a:endParaRPr lang="en-CA" dirty="0" smtClean="0"/>
          </a:p>
          <a:p>
            <a:pPr>
              <a:buFont typeface="Wingdings" pitchFamily="2" charset="2"/>
              <a:buChar char="Ø"/>
            </a:pPr>
            <a:r>
              <a:rPr lang="en-CA" dirty="0" smtClean="0"/>
              <a:t> Refer for second opinion as needed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" name="TextBox 49"/>
          <p:cNvSpPr txBox="1"/>
          <p:nvPr/>
        </p:nvSpPr>
        <p:spPr>
          <a:xfrm>
            <a:off x="1928794" y="1357298"/>
            <a:ext cx="51435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Discussion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642910" y="61436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 e-mail </a:t>
            </a:r>
            <a:r>
              <a:rPr lang="en-US" dirty="0">
                <a:hlinkClick r:id="rId3"/>
              </a:rPr>
              <a:t>ccipkar@toh.ca</a:t>
            </a:r>
            <a:r>
              <a:rPr lang="en-US" dirty="0"/>
              <a:t>, fax 613-739-6662, phone 613-737-8899 x 71281</a:t>
            </a:r>
          </a:p>
        </p:txBody>
      </p:sp>
      <p:pic>
        <p:nvPicPr>
          <p:cNvPr id="54" name="Picture 2" descr="Top Things To Do &amp; Places To See In Ottawa, Canada">
            <a:extLst>
              <a:ext uri="{FF2B5EF4-FFF2-40B4-BE49-F238E27FC236}">
                <a16:creationId xmlns="" xmlns:a16="http://schemas.microsoft.com/office/drawing/2014/main" id="{66EAE533-E174-0768-3202-D43A7CC9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94" y="2364810"/>
            <a:ext cx="5022694" cy="3350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Case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7224" y="2357430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en-US" sz="2000" dirty="0"/>
              <a:t>Nephrology refers a 52yo male with nephrotic range proteinuria.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Renal biopsy shows proliferative glomerulonephritis with monoclonal IgG deposits (PGNMID) and mild to moderate interstitial fibrosis.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SPEP (IFE negative) and serum free light chains are normal.  </a:t>
            </a:r>
          </a:p>
          <a:p>
            <a:pPr marL="342900"/>
            <a:endParaRPr lang="en-US" sz="2000" dirty="0"/>
          </a:p>
          <a:p>
            <a:pPr marL="342900"/>
            <a:r>
              <a:rPr lang="en-US" sz="2000" dirty="0"/>
              <a:t>24hr urine shows 10 g total protein per day (mostly albumin)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Definitions</a:t>
            </a:r>
          </a:p>
        </p:txBody>
      </p:sp>
      <p:sp>
        <p:nvSpPr>
          <p:cNvPr id="2050" name="AutoShape 2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23" y="1785926"/>
            <a:ext cx="7983505" cy="47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5857852" y="6357958"/>
            <a:ext cx="321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 </a:t>
            </a:r>
            <a:r>
              <a:rPr lang="en-US" dirty="0"/>
              <a:t>et al. </a:t>
            </a:r>
            <a:r>
              <a:rPr lang="en-US" dirty="0" smtClean="0"/>
              <a:t>JAMA Intern Med 2025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28596" y="14880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Plasma Cell Disorders</a:t>
            </a:r>
            <a:endParaRPr lang="en-US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2571736" y="1857364"/>
            <a:ext cx="6000792" cy="4572032"/>
            <a:chOff x="2571736" y="1857364"/>
            <a:chExt cx="6000792" cy="4572032"/>
          </a:xfrm>
        </p:grpSpPr>
        <p:sp>
          <p:nvSpPr>
            <p:cNvPr id="62" name="Rectangle 61"/>
            <p:cNvSpPr/>
            <p:nvPr/>
          </p:nvSpPr>
          <p:spPr>
            <a:xfrm>
              <a:off x="2571736" y="5000636"/>
              <a:ext cx="1785950" cy="14287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57818" y="557214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Symptomatic</a:t>
              </a:r>
              <a:endParaRPr lang="en-US" b="1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6786578" y="5214950"/>
              <a:ext cx="928694" cy="5000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4429124" y="5786454"/>
              <a:ext cx="107157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786578" y="1857364"/>
              <a:ext cx="1785950" cy="3286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Definitions</a:t>
            </a:r>
          </a:p>
        </p:txBody>
      </p:sp>
      <p:sp>
        <p:nvSpPr>
          <p:cNvPr id="2050" name="AutoShape 2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928934"/>
            <a:ext cx="3895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1000100" y="185736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MGUS</a:t>
            </a:r>
            <a:r>
              <a:rPr lang="en-US" dirty="0"/>
              <a:t> is a </a:t>
            </a:r>
            <a:r>
              <a:rPr lang="en-US" b="1" dirty="0">
                <a:solidFill>
                  <a:srgbClr val="C00000"/>
                </a:solidFill>
              </a:rPr>
              <a:t>premalignant, clonal PC disorder </a:t>
            </a:r>
            <a:r>
              <a:rPr lang="en-US" dirty="0"/>
              <a:t>characterized by the presence of an M-protein produced by a small B-cell/PC clone in persons without features of symptomatic disease related to malignant disorders.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564357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Kyle </a:t>
            </a:r>
            <a:r>
              <a:rPr lang="en-US" i="1" dirty="0"/>
              <a:t>et al. NEJM 2006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85720" y="6215082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*There are currently no recommendations/guidelines to screen asymptomatic individuals for MGUS*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Definitions</a:t>
            </a:r>
          </a:p>
        </p:txBody>
      </p:sp>
      <p:sp>
        <p:nvSpPr>
          <p:cNvPr id="2050" name="AutoShape 2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752430" cy="45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3714744" y="2786058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Baseline for all</a:t>
            </a:r>
            <a:endParaRPr lang="en-US" dirty="0" smtClean="0"/>
          </a:p>
          <a:p>
            <a:pPr algn="ctr"/>
            <a:r>
              <a:rPr lang="en-US" dirty="0" smtClean="0"/>
              <a:t>CBC</a:t>
            </a:r>
          </a:p>
          <a:p>
            <a:pPr algn="ctr"/>
            <a:r>
              <a:rPr lang="en-US" dirty="0" smtClean="0"/>
              <a:t>Ca, Creatinine</a:t>
            </a:r>
          </a:p>
          <a:p>
            <a:pPr algn="ctr"/>
            <a:r>
              <a:rPr lang="en-US" dirty="0" smtClean="0"/>
              <a:t>SPEP + IFE</a:t>
            </a:r>
          </a:p>
          <a:p>
            <a:pPr algn="ctr"/>
            <a:r>
              <a:rPr lang="en-US" dirty="0" smtClean="0"/>
              <a:t>SFLC</a:t>
            </a:r>
          </a:p>
          <a:p>
            <a:pPr algn="ctr"/>
            <a:r>
              <a:rPr lang="en-US" dirty="0" smtClean="0"/>
              <a:t>Immunoglobulins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24hr UPEP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52" y="6357958"/>
            <a:ext cx="321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 </a:t>
            </a:r>
            <a:r>
              <a:rPr lang="en-US" dirty="0"/>
              <a:t>et al. </a:t>
            </a:r>
            <a:r>
              <a:rPr lang="en-US" dirty="0" smtClean="0"/>
              <a:t>JAMA Intern Med 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TextBox 53"/>
          <p:cNvSpPr txBox="1"/>
          <p:nvPr/>
        </p:nvSpPr>
        <p:spPr>
          <a:xfrm>
            <a:off x="785786" y="2183209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Definitions</a:t>
            </a:r>
          </a:p>
        </p:txBody>
      </p:sp>
      <p:sp>
        <p:nvSpPr>
          <p:cNvPr id="2050" name="AutoShape 2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00100" y="1934166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MGRS </a:t>
            </a:r>
            <a:r>
              <a:rPr lang="en-US" dirty="0"/>
              <a:t>was described for the first time in 2012. MGRS is basically defined as a </a:t>
            </a:r>
            <a:r>
              <a:rPr lang="en-US" b="1" dirty="0">
                <a:solidFill>
                  <a:srgbClr val="C00000"/>
                </a:solidFill>
              </a:rPr>
              <a:t>kidney disease related to the presence of an M-protein</a:t>
            </a:r>
            <a:r>
              <a:rPr lang="en-US" dirty="0"/>
              <a:t>, diagnosed by demonstration of monoclonal deposits in the kidney biopsy. Monoclonal deposits can consist of monoclonal LC, heavy chain, or intact </a:t>
            </a:r>
            <a:r>
              <a:rPr lang="en-US" dirty="0" err="1"/>
              <a:t>Igs</a:t>
            </a:r>
            <a:r>
              <a:rPr lang="en-US" dirty="0"/>
              <a:t>. Restriction to a single class of LC and/or heavy chain is mandatory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MGCS</a:t>
            </a:r>
            <a:r>
              <a:rPr lang="en-US" dirty="0"/>
              <a:t> is a heterogeneous group of nonmalignant MGs featuring two main characteristics (concept introduced in </a:t>
            </a:r>
            <a:r>
              <a:rPr lang="en-US" dirty="0" smtClean="0"/>
              <a:t>2018): </a:t>
            </a:r>
            <a:r>
              <a:rPr lang="en-US" b="1" dirty="0" smtClean="0">
                <a:solidFill>
                  <a:srgbClr val="C00000"/>
                </a:solidFill>
              </a:rPr>
              <a:t>the presence of a clone</a:t>
            </a:r>
            <a:r>
              <a:rPr lang="en-US" dirty="0" smtClean="0"/>
              <a:t>, </a:t>
            </a:r>
            <a:r>
              <a:rPr lang="en-US" dirty="0"/>
              <a:t>which is commonly associated with the secretion of </a:t>
            </a:r>
            <a:r>
              <a:rPr lang="en-US" dirty="0" smtClean="0"/>
              <a:t>an </a:t>
            </a:r>
            <a:r>
              <a:rPr lang="en-US" dirty="0"/>
              <a:t>M-protein, and </a:t>
            </a:r>
            <a:r>
              <a:rPr lang="en-US" b="1" dirty="0">
                <a:solidFill>
                  <a:srgbClr val="C00000"/>
                </a:solidFill>
              </a:rPr>
              <a:t>symptoms that can be related to the M-protein</a:t>
            </a:r>
            <a:r>
              <a:rPr lang="en-US" dirty="0"/>
              <a:t> or to the clone itself by different mechanisms that do not include tumor burden.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928794" y="5286388"/>
            <a:ext cx="6500858" cy="785818"/>
            <a:chOff x="1928794" y="5286388"/>
            <a:chExt cx="6500858" cy="785818"/>
          </a:xfrm>
        </p:grpSpPr>
        <p:sp>
          <p:nvSpPr>
            <p:cNvPr id="58" name="TextBox 57"/>
            <p:cNvSpPr txBox="1"/>
            <p:nvPr/>
          </p:nvSpPr>
          <p:spPr>
            <a:xfrm>
              <a:off x="3428992" y="5702874"/>
              <a:ext cx="500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most common of which are </a:t>
              </a:r>
              <a:r>
                <a:rPr lang="en-US" u="sng" dirty="0"/>
                <a:t>kidney</a:t>
              </a:r>
              <a:r>
                <a:rPr lang="en-US" dirty="0"/>
                <a:t>, </a:t>
              </a:r>
              <a:r>
                <a:rPr lang="en-US" u="sng" dirty="0"/>
                <a:t>nerve</a:t>
              </a:r>
              <a:r>
                <a:rPr lang="en-US" dirty="0"/>
                <a:t>, and </a:t>
              </a:r>
              <a:r>
                <a:rPr lang="en-US" u="sng" dirty="0"/>
                <a:t>skin</a:t>
              </a:r>
            </a:p>
          </p:txBody>
        </p:sp>
        <p:cxnSp>
          <p:nvCxnSpPr>
            <p:cNvPr id="60" name="Curved Connector 59"/>
            <p:cNvCxnSpPr/>
            <p:nvPr/>
          </p:nvCxnSpPr>
          <p:spPr>
            <a:xfrm>
              <a:off x="1928794" y="5286388"/>
              <a:ext cx="1500198" cy="613294"/>
            </a:xfrm>
            <a:prstGeom prst="curvedConnector3">
              <a:avLst>
                <a:gd name="adj1" fmla="val -197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 rot="10800000">
            <a:off x="5367342" y="3927478"/>
            <a:ext cx="3633814" cy="2787670"/>
            <a:chOff x="142050" y="141264"/>
            <a:chExt cx="3633814" cy="278767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-1178759" y="1606537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5720" y="141264"/>
              <a:ext cx="34901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6"/>
          <p:cNvGrpSpPr/>
          <p:nvPr/>
        </p:nvGrpSpPr>
        <p:grpSpPr>
          <a:xfrm>
            <a:off x="142050" y="141264"/>
            <a:ext cx="3633814" cy="2787670"/>
            <a:chOff x="142050" y="141264"/>
            <a:chExt cx="3633814" cy="2787670"/>
          </a:xfrm>
        </p:grpSpPr>
        <p:grpSp>
          <p:nvGrpSpPr>
            <p:cNvPr id="6" name="Group 37"/>
            <p:cNvGrpSpPr/>
            <p:nvPr/>
          </p:nvGrpSpPr>
          <p:grpSpPr>
            <a:xfrm>
              <a:off x="142050" y="141264"/>
              <a:ext cx="3633814" cy="2787670"/>
              <a:chOff x="142050" y="141264"/>
              <a:chExt cx="3633814" cy="27876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-1178759" y="1606537"/>
                <a:ext cx="2643206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5720" y="141264"/>
                <a:ext cx="349014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35"/>
            <p:cNvGrpSpPr/>
            <p:nvPr/>
          </p:nvGrpSpPr>
          <p:grpSpPr>
            <a:xfrm>
              <a:off x="214282" y="214290"/>
              <a:ext cx="1610733" cy="1118182"/>
              <a:chOff x="214282" y="214290"/>
              <a:chExt cx="1610733" cy="1118182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4282" y="214290"/>
                <a:ext cx="1357322" cy="857256"/>
                <a:chOff x="357158" y="285728"/>
                <a:chExt cx="1357322" cy="857256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57158" y="285728"/>
                  <a:ext cx="1357322" cy="857256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0034" y="500042"/>
                  <a:ext cx="500066" cy="42862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1472" y="571480"/>
                  <a:ext cx="285752" cy="268800"/>
                </a:xfrm>
                <a:custGeom>
                  <a:avLst/>
                  <a:gdLst>
                    <a:gd name="connsiteX0" fmla="*/ 306251 w 677817"/>
                    <a:gd name="connsiteY0" fmla="*/ 203200 h 589281"/>
                    <a:gd name="connsiteX1" fmla="*/ 645885 w 677817"/>
                    <a:gd name="connsiteY1" fmla="*/ 89989 h 589281"/>
                    <a:gd name="connsiteX2" fmla="*/ 349794 w 677817"/>
                    <a:gd name="connsiteY2" fmla="*/ 2903 h 589281"/>
                    <a:gd name="connsiteX3" fmla="*/ 341085 w 677817"/>
                    <a:gd name="connsiteY3" fmla="*/ 107406 h 589281"/>
                    <a:gd name="connsiteX4" fmla="*/ 489131 w 677817"/>
                    <a:gd name="connsiteY4" fmla="*/ 290286 h 589281"/>
                    <a:gd name="connsiteX5" fmla="*/ 480423 w 677817"/>
                    <a:gd name="connsiteY5" fmla="*/ 89989 h 589281"/>
                    <a:gd name="connsiteX6" fmla="*/ 132080 w 677817"/>
                    <a:gd name="connsiteY6" fmla="*/ 116115 h 589281"/>
                    <a:gd name="connsiteX7" fmla="*/ 227874 w 677817"/>
                    <a:gd name="connsiteY7" fmla="*/ 386080 h 589281"/>
                    <a:gd name="connsiteX8" fmla="*/ 558800 w 677817"/>
                    <a:gd name="connsiteY8" fmla="*/ 368663 h 589281"/>
                    <a:gd name="connsiteX9" fmla="*/ 567508 w 677817"/>
                    <a:gd name="connsiteY9" fmla="*/ 290286 h 589281"/>
                    <a:gd name="connsiteX10" fmla="*/ 114663 w 677817"/>
                    <a:gd name="connsiteY10" fmla="*/ 325120 h 589281"/>
                    <a:gd name="connsiteX11" fmla="*/ 88537 w 677817"/>
                    <a:gd name="connsiteY11" fmla="*/ 420915 h 589281"/>
                    <a:gd name="connsiteX12" fmla="*/ 297543 w 677817"/>
                    <a:gd name="connsiteY12" fmla="*/ 142240 h 589281"/>
                    <a:gd name="connsiteX13" fmla="*/ 384628 w 677817"/>
                    <a:gd name="connsiteY13" fmla="*/ 264160 h 589281"/>
                    <a:gd name="connsiteX14" fmla="*/ 454297 w 677817"/>
                    <a:gd name="connsiteY14" fmla="*/ 211909 h 589281"/>
                    <a:gd name="connsiteX15" fmla="*/ 506548 w 677817"/>
                    <a:gd name="connsiteY15" fmla="*/ 20320 h 589281"/>
                    <a:gd name="connsiteX16" fmla="*/ 584925 w 677817"/>
                    <a:gd name="connsiteY16" fmla="*/ 159658 h 589281"/>
                    <a:gd name="connsiteX17" fmla="*/ 436880 w 677817"/>
                    <a:gd name="connsiteY17" fmla="*/ 264160 h 589281"/>
                    <a:gd name="connsiteX18" fmla="*/ 149497 w 677817"/>
                    <a:gd name="connsiteY18" fmla="*/ 377372 h 589281"/>
                    <a:gd name="connsiteX19" fmla="*/ 175623 w 677817"/>
                    <a:gd name="connsiteY19" fmla="*/ 473166 h 589281"/>
                    <a:gd name="connsiteX20" fmla="*/ 375920 w 677817"/>
                    <a:gd name="connsiteY20" fmla="*/ 464458 h 589281"/>
                    <a:gd name="connsiteX21" fmla="*/ 489131 w 677817"/>
                    <a:gd name="connsiteY21" fmla="*/ 342538 h 589281"/>
                    <a:gd name="connsiteX22" fmla="*/ 428171 w 677817"/>
                    <a:gd name="connsiteY22" fmla="*/ 150949 h 589281"/>
                    <a:gd name="connsiteX23" fmla="*/ 245291 w 677817"/>
                    <a:gd name="connsiteY23" fmla="*/ 133532 h 589281"/>
                    <a:gd name="connsiteX24" fmla="*/ 132080 w 677817"/>
                    <a:gd name="connsiteY24" fmla="*/ 89989 h 589281"/>
                    <a:gd name="connsiteX25" fmla="*/ 10160 w 677817"/>
                    <a:gd name="connsiteY25" fmla="*/ 307703 h 589281"/>
                    <a:gd name="connsiteX26" fmla="*/ 193040 w 677817"/>
                    <a:gd name="connsiteY26" fmla="*/ 368663 h 589281"/>
                    <a:gd name="connsiteX27" fmla="*/ 550091 w 677817"/>
                    <a:gd name="connsiteY27" fmla="*/ 316412 h 589281"/>
                    <a:gd name="connsiteX28" fmla="*/ 663303 w 677817"/>
                    <a:gd name="connsiteY28" fmla="*/ 325120 h 589281"/>
                    <a:gd name="connsiteX29" fmla="*/ 637177 w 677817"/>
                    <a:gd name="connsiteY29" fmla="*/ 116115 h 589281"/>
                    <a:gd name="connsiteX30" fmla="*/ 428171 w 677817"/>
                    <a:gd name="connsiteY30" fmla="*/ 29029 h 589281"/>
                    <a:gd name="connsiteX31" fmla="*/ 236583 w 677817"/>
                    <a:gd name="connsiteY31" fmla="*/ 194492 h 589281"/>
                    <a:gd name="connsiteX32" fmla="*/ 254000 w 677817"/>
                    <a:gd name="connsiteY32" fmla="*/ 438332 h 589281"/>
                    <a:gd name="connsiteX33" fmla="*/ 219165 w 677817"/>
                    <a:gd name="connsiteY33" fmla="*/ 542835 h 589281"/>
                    <a:gd name="connsiteX34" fmla="*/ 140788 w 677817"/>
                    <a:gd name="connsiteY34" fmla="*/ 159658 h 589281"/>
                    <a:gd name="connsiteX35" fmla="*/ 358503 w 677817"/>
                    <a:gd name="connsiteY35" fmla="*/ 203200 h 589281"/>
                    <a:gd name="connsiteX36" fmla="*/ 489131 w 677817"/>
                    <a:gd name="connsiteY36" fmla="*/ 464458 h 589281"/>
                    <a:gd name="connsiteX37" fmla="*/ 532674 w 677817"/>
                    <a:gd name="connsiteY37" fmla="*/ 525418 h 589281"/>
                    <a:gd name="connsiteX38" fmla="*/ 506548 w 677817"/>
                    <a:gd name="connsiteY38" fmla="*/ 516709 h 589281"/>
                    <a:gd name="connsiteX39" fmla="*/ 393337 w 677817"/>
                    <a:gd name="connsiteY39" fmla="*/ 473166 h 589281"/>
                    <a:gd name="connsiteX40" fmla="*/ 375920 w 677817"/>
                    <a:gd name="connsiteY40" fmla="*/ 473166 h 589281"/>
                    <a:gd name="connsiteX41" fmla="*/ 288834 w 677817"/>
                    <a:gd name="connsiteY41" fmla="*/ 394789 h 589281"/>
                    <a:gd name="connsiteX42" fmla="*/ 402045 w 677817"/>
                    <a:gd name="connsiteY42" fmla="*/ 298995 h 589281"/>
                    <a:gd name="connsiteX43" fmla="*/ 436880 w 677817"/>
                    <a:gd name="connsiteY43" fmla="*/ 298995 h 589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77817" h="589281">
                      <a:moveTo>
                        <a:pt x="306251" y="203200"/>
                      </a:moveTo>
                      <a:cubicBezTo>
                        <a:pt x="472439" y="163286"/>
                        <a:pt x="638628" y="123372"/>
                        <a:pt x="645885" y="89989"/>
                      </a:cubicBezTo>
                      <a:cubicBezTo>
                        <a:pt x="653142" y="56606"/>
                        <a:pt x="400594" y="0"/>
                        <a:pt x="349794" y="2903"/>
                      </a:cubicBezTo>
                      <a:cubicBezTo>
                        <a:pt x="298994" y="5806"/>
                        <a:pt x="317862" y="59509"/>
                        <a:pt x="341085" y="107406"/>
                      </a:cubicBezTo>
                      <a:cubicBezTo>
                        <a:pt x="364308" y="155303"/>
                        <a:pt x="465908" y="293189"/>
                        <a:pt x="489131" y="290286"/>
                      </a:cubicBezTo>
                      <a:cubicBezTo>
                        <a:pt x="512354" y="287383"/>
                        <a:pt x="539932" y="119018"/>
                        <a:pt x="480423" y="89989"/>
                      </a:cubicBezTo>
                      <a:cubicBezTo>
                        <a:pt x="420915" y="60961"/>
                        <a:pt x="174171" y="66767"/>
                        <a:pt x="132080" y="116115"/>
                      </a:cubicBezTo>
                      <a:cubicBezTo>
                        <a:pt x="89989" y="165463"/>
                        <a:pt x="156754" y="343989"/>
                        <a:pt x="227874" y="386080"/>
                      </a:cubicBezTo>
                      <a:cubicBezTo>
                        <a:pt x="298994" y="428171"/>
                        <a:pt x="502194" y="384629"/>
                        <a:pt x="558800" y="368663"/>
                      </a:cubicBezTo>
                      <a:cubicBezTo>
                        <a:pt x="615406" y="352697"/>
                        <a:pt x="641531" y="297543"/>
                        <a:pt x="567508" y="290286"/>
                      </a:cubicBezTo>
                      <a:cubicBezTo>
                        <a:pt x="493485" y="283029"/>
                        <a:pt x="194491" y="303349"/>
                        <a:pt x="114663" y="325120"/>
                      </a:cubicBezTo>
                      <a:cubicBezTo>
                        <a:pt x="34835" y="346891"/>
                        <a:pt x="58057" y="451395"/>
                        <a:pt x="88537" y="420915"/>
                      </a:cubicBezTo>
                      <a:cubicBezTo>
                        <a:pt x="119017" y="390435"/>
                        <a:pt x="248195" y="168366"/>
                        <a:pt x="297543" y="142240"/>
                      </a:cubicBezTo>
                      <a:cubicBezTo>
                        <a:pt x="346892" y="116114"/>
                        <a:pt x="358502" y="252549"/>
                        <a:pt x="384628" y="264160"/>
                      </a:cubicBezTo>
                      <a:cubicBezTo>
                        <a:pt x="410754" y="275772"/>
                        <a:pt x="433977" y="252549"/>
                        <a:pt x="454297" y="211909"/>
                      </a:cubicBezTo>
                      <a:cubicBezTo>
                        <a:pt x="474617" y="171269"/>
                        <a:pt x="484777" y="29029"/>
                        <a:pt x="506548" y="20320"/>
                      </a:cubicBezTo>
                      <a:cubicBezTo>
                        <a:pt x="528319" y="11612"/>
                        <a:pt x="596536" y="119018"/>
                        <a:pt x="584925" y="159658"/>
                      </a:cubicBezTo>
                      <a:cubicBezTo>
                        <a:pt x="573314" y="200298"/>
                        <a:pt x="509451" y="227874"/>
                        <a:pt x="436880" y="264160"/>
                      </a:cubicBezTo>
                      <a:cubicBezTo>
                        <a:pt x="364309" y="300446"/>
                        <a:pt x="193040" y="342538"/>
                        <a:pt x="149497" y="377372"/>
                      </a:cubicBezTo>
                      <a:cubicBezTo>
                        <a:pt x="105954" y="412206"/>
                        <a:pt x="137886" y="458652"/>
                        <a:pt x="175623" y="473166"/>
                      </a:cubicBezTo>
                      <a:cubicBezTo>
                        <a:pt x="213360" y="487680"/>
                        <a:pt x="323669" y="486229"/>
                        <a:pt x="375920" y="464458"/>
                      </a:cubicBezTo>
                      <a:cubicBezTo>
                        <a:pt x="428171" y="442687"/>
                        <a:pt x="480423" y="394790"/>
                        <a:pt x="489131" y="342538"/>
                      </a:cubicBezTo>
                      <a:cubicBezTo>
                        <a:pt x="497840" y="290287"/>
                        <a:pt x="468811" y="185783"/>
                        <a:pt x="428171" y="150949"/>
                      </a:cubicBezTo>
                      <a:cubicBezTo>
                        <a:pt x="387531" y="116115"/>
                        <a:pt x="294639" y="143692"/>
                        <a:pt x="245291" y="133532"/>
                      </a:cubicBezTo>
                      <a:cubicBezTo>
                        <a:pt x="195943" y="123372"/>
                        <a:pt x="171268" y="60961"/>
                        <a:pt x="132080" y="89989"/>
                      </a:cubicBezTo>
                      <a:cubicBezTo>
                        <a:pt x="92892" y="119017"/>
                        <a:pt x="0" y="261257"/>
                        <a:pt x="10160" y="307703"/>
                      </a:cubicBezTo>
                      <a:cubicBezTo>
                        <a:pt x="20320" y="354149"/>
                        <a:pt x="103052" y="367212"/>
                        <a:pt x="193040" y="368663"/>
                      </a:cubicBezTo>
                      <a:cubicBezTo>
                        <a:pt x="283028" y="370114"/>
                        <a:pt x="471714" y="323669"/>
                        <a:pt x="550091" y="316412"/>
                      </a:cubicBezTo>
                      <a:cubicBezTo>
                        <a:pt x="628468" y="309155"/>
                        <a:pt x="648789" y="358503"/>
                        <a:pt x="663303" y="325120"/>
                      </a:cubicBezTo>
                      <a:cubicBezTo>
                        <a:pt x="677817" y="291737"/>
                        <a:pt x="676366" y="165463"/>
                        <a:pt x="637177" y="116115"/>
                      </a:cubicBezTo>
                      <a:cubicBezTo>
                        <a:pt x="597988" y="66767"/>
                        <a:pt x="494937" y="15966"/>
                        <a:pt x="428171" y="29029"/>
                      </a:cubicBezTo>
                      <a:cubicBezTo>
                        <a:pt x="361405" y="42092"/>
                        <a:pt x="265611" y="126275"/>
                        <a:pt x="236583" y="194492"/>
                      </a:cubicBezTo>
                      <a:cubicBezTo>
                        <a:pt x="207555" y="262709"/>
                        <a:pt x="256903" y="380275"/>
                        <a:pt x="254000" y="438332"/>
                      </a:cubicBezTo>
                      <a:cubicBezTo>
                        <a:pt x="251097" y="496389"/>
                        <a:pt x="238034" y="589281"/>
                        <a:pt x="219165" y="542835"/>
                      </a:cubicBezTo>
                      <a:cubicBezTo>
                        <a:pt x="200296" y="496389"/>
                        <a:pt x="117565" y="216264"/>
                        <a:pt x="140788" y="159658"/>
                      </a:cubicBezTo>
                      <a:cubicBezTo>
                        <a:pt x="164011" y="103052"/>
                        <a:pt x="300446" y="152400"/>
                        <a:pt x="358503" y="203200"/>
                      </a:cubicBezTo>
                      <a:cubicBezTo>
                        <a:pt x="416560" y="254000"/>
                        <a:pt x="460103" y="410755"/>
                        <a:pt x="489131" y="464458"/>
                      </a:cubicBezTo>
                      <a:cubicBezTo>
                        <a:pt x="518159" y="518161"/>
                        <a:pt x="529771" y="516710"/>
                        <a:pt x="532674" y="525418"/>
                      </a:cubicBezTo>
                      <a:cubicBezTo>
                        <a:pt x="535577" y="534127"/>
                        <a:pt x="506548" y="516709"/>
                        <a:pt x="506548" y="516709"/>
                      </a:cubicBezTo>
                      <a:cubicBezTo>
                        <a:pt x="483325" y="508000"/>
                        <a:pt x="415108" y="480423"/>
                        <a:pt x="393337" y="473166"/>
                      </a:cubicBezTo>
                      <a:cubicBezTo>
                        <a:pt x="371566" y="465909"/>
                        <a:pt x="393337" y="486229"/>
                        <a:pt x="375920" y="473166"/>
                      </a:cubicBezTo>
                      <a:cubicBezTo>
                        <a:pt x="358503" y="460103"/>
                        <a:pt x="284480" y="423817"/>
                        <a:pt x="288834" y="394789"/>
                      </a:cubicBezTo>
                      <a:cubicBezTo>
                        <a:pt x="293188" y="365761"/>
                        <a:pt x="377371" y="314961"/>
                        <a:pt x="402045" y="298995"/>
                      </a:cubicBezTo>
                      <a:cubicBezTo>
                        <a:pt x="426719" y="283029"/>
                        <a:pt x="431799" y="291012"/>
                        <a:pt x="436880" y="298995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071538" y="4286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223938" y="581004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76338" y="500042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357290" y="7143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85852" y="86675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71538" y="785794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42976" y="1000108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571604" y="64291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500166" y="857232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28662" y="1000108"/>
                  <a:ext cx="71438" cy="7143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928662" y="357166"/>
                  <a:ext cx="71438" cy="7143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5"/>
              <p:cNvGrpSpPr/>
              <p:nvPr/>
            </p:nvGrpSpPr>
            <p:grpSpPr>
              <a:xfrm rot="1395973" flipV="1">
                <a:off x="313845" y="1099966"/>
                <a:ext cx="153022" cy="162270"/>
                <a:chOff x="2428860" y="928670"/>
                <a:chExt cx="357190" cy="4294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85"/>
              <p:cNvGrpSpPr/>
              <p:nvPr/>
            </p:nvGrpSpPr>
            <p:grpSpPr>
              <a:xfrm rot="19643380">
                <a:off x="785786" y="116856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00"/>
              <p:cNvGrpSpPr/>
              <p:nvPr/>
            </p:nvGrpSpPr>
            <p:grpSpPr>
              <a:xfrm rot="2434642">
                <a:off x="1250545" y="109519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05"/>
              <p:cNvGrpSpPr/>
              <p:nvPr/>
            </p:nvGrpSpPr>
            <p:grpSpPr>
              <a:xfrm rot="20640000">
                <a:off x="1675948" y="811374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130"/>
              <p:cNvGrpSpPr/>
              <p:nvPr/>
            </p:nvGrpSpPr>
            <p:grpSpPr>
              <a:xfrm rot="17280000">
                <a:off x="1671623" y="324821"/>
                <a:ext cx="142876" cy="163908"/>
                <a:chOff x="2428860" y="928670"/>
                <a:chExt cx="357190" cy="429422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428860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428860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 flipH="1" flipV="1">
                  <a:off x="2643174" y="928670"/>
                  <a:ext cx="142876" cy="14287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500298" y="1214422"/>
                  <a:ext cx="285752" cy="1588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TextBox 50"/>
          <p:cNvSpPr txBox="1"/>
          <p:nvPr/>
        </p:nvSpPr>
        <p:spPr>
          <a:xfrm>
            <a:off x="1071538" y="701085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Definitions</a:t>
            </a:r>
          </a:p>
        </p:txBody>
      </p:sp>
      <p:sp>
        <p:nvSpPr>
          <p:cNvPr id="2050" name="AutoShape 2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www.nejm.org/cms/10.1056/NEJMoa054494/asset/8235e769-3064-4c4c-b5b6-6ce35b4fc3d0/assets/images/large/nejmoa054494_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571472" y="1663619"/>
            <a:ext cx="8001056" cy="4480025"/>
            <a:chOff x="571472" y="1643050"/>
            <a:chExt cx="8001056" cy="4480025"/>
          </a:xfrm>
        </p:grpSpPr>
        <p:sp>
          <p:nvSpPr>
            <p:cNvPr id="54" name="TextBox 53"/>
            <p:cNvSpPr txBox="1"/>
            <p:nvPr/>
          </p:nvSpPr>
          <p:spPr>
            <a:xfrm>
              <a:off x="785786" y="2040333"/>
              <a:ext cx="7572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  <a:p>
              <a:endParaRPr lang="en-US" sz="3200" dirty="0"/>
            </a:p>
            <a:p>
              <a:endParaRPr lang="en-US" sz="3200" dirty="0"/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0364" y="1643050"/>
              <a:ext cx="5572164" cy="448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571472" y="2357430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WHO-HAEM5 (2022)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 flipH="1">
              <a:off x="7786710" y="2786058"/>
              <a:ext cx="571504" cy="21431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86314" y="1643050"/>
              <a:ext cx="2071702" cy="142876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632165" cy="25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163665E31D24384E8D123A5CF23B0" ma:contentTypeVersion="15" ma:contentTypeDescription="Create a new document." ma:contentTypeScope="" ma:versionID="debdbe44259de1442b253a7f88496c0e">
  <xsd:schema xmlns:xsd="http://www.w3.org/2001/XMLSchema" xmlns:xs="http://www.w3.org/2001/XMLSchema" xmlns:p="http://schemas.microsoft.com/office/2006/metadata/properties" xmlns:ns2="ff9761b2-0a2b-45fe-86e5-58e782796953" xmlns:ns3="c1be0b83-5b62-41e8-a5ce-1e7698e5c54f" targetNamespace="http://schemas.microsoft.com/office/2006/metadata/properties" ma:root="true" ma:fieldsID="35ecdd303554902d53d54da16e9ad453" ns2:_="" ns3:_="">
    <xsd:import namespace="ff9761b2-0a2b-45fe-86e5-58e782796953"/>
    <xsd:import namespace="c1be0b83-5b62-41e8-a5ce-1e7698e5c5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761b2-0a2b-45fe-86e5-58e7827969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e5669ba-9c77-4c01-a7ab-470175900ded}" ma:internalName="TaxCatchAll" ma:showField="CatchAllData" ma:web="ff9761b2-0a2b-45fe-86e5-58e782796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e0b83-5b62-41e8-a5ce-1e7698e5c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be0b83-5b62-41e8-a5ce-1e7698e5c54f">
      <Terms xmlns="http://schemas.microsoft.com/office/infopath/2007/PartnerControls"/>
    </lcf76f155ced4ddcb4097134ff3c332f>
    <TaxCatchAll xmlns="ff9761b2-0a2b-45fe-86e5-58e782796953" xsi:nil="true"/>
  </documentManagement>
</p:properties>
</file>

<file path=customXml/itemProps1.xml><?xml version="1.0" encoding="utf-8"?>
<ds:datastoreItem xmlns:ds="http://schemas.openxmlformats.org/officeDocument/2006/customXml" ds:itemID="{2BC8C6BB-8AED-4F4E-A482-97D26876633C}"/>
</file>

<file path=customXml/itemProps2.xml><?xml version="1.0" encoding="utf-8"?>
<ds:datastoreItem xmlns:ds="http://schemas.openxmlformats.org/officeDocument/2006/customXml" ds:itemID="{E5139611-C943-4975-853F-7EDE3A37106A}"/>
</file>

<file path=customXml/itemProps3.xml><?xml version="1.0" encoding="utf-8"?>
<ds:datastoreItem xmlns:ds="http://schemas.openxmlformats.org/officeDocument/2006/customXml" ds:itemID="{88FDDD51-F3C8-45D4-8638-73BC24319819}"/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1464</Words>
  <Application>Microsoft Office PowerPoint</Application>
  <PresentationFormat>On-screen Show (4:3)</PresentationFormat>
  <Paragraphs>244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Monoclonal Gammopathies of Clinical Significance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Myeloma: where we are at, and where we are going</dc:title>
  <dc:creator>Chris Cipkar</dc:creator>
  <cp:lastModifiedBy>Chris Cipkar</cp:lastModifiedBy>
  <cp:revision>284</cp:revision>
  <dcterms:created xsi:type="dcterms:W3CDTF">2023-03-03T16:35:19Z</dcterms:created>
  <dcterms:modified xsi:type="dcterms:W3CDTF">2025-06-06T14:28:07Z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0x010100283163665E31D24384E8D123A5CF23B0</vt:lpwstr>
  </property>
</Properties>
</file>